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97" r:id="rId3"/>
    <p:sldId id="278" r:id="rId4"/>
    <p:sldId id="277" r:id="rId5"/>
    <p:sldId id="273" r:id="rId6"/>
    <p:sldId id="280" r:id="rId7"/>
    <p:sldId id="281" r:id="rId8"/>
    <p:sldId id="295" r:id="rId9"/>
    <p:sldId id="267" r:id="rId10"/>
    <p:sldId id="275" r:id="rId11"/>
    <p:sldId id="259" r:id="rId12"/>
    <p:sldId id="258" r:id="rId13"/>
    <p:sldId id="294" r:id="rId14"/>
    <p:sldId id="261" r:id="rId15"/>
    <p:sldId id="262" r:id="rId16"/>
    <p:sldId id="263" r:id="rId17"/>
    <p:sldId id="264" r:id="rId18"/>
    <p:sldId id="266" r:id="rId19"/>
    <p:sldId id="268" r:id="rId20"/>
    <p:sldId id="300" r:id="rId21"/>
    <p:sldId id="282" r:id="rId22"/>
    <p:sldId id="301" r:id="rId23"/>
    <p:sldId id="283" r:id="rId24"/>
    <p:sldId id="354" r:id="rId25"/>
    <p:sldId id="338" r:id="rId26"/>
    <p:sldId id="303" r:id="rId27"/>
    <p:sldId id="337" r:id="rId28"/>
    <p:sldId id="302" r:id="rId29"/>
    <p:sldId id="292" r:id="rId30"/>
    <p:sldId id="356" r:id="rId31"/>
    <p:sldId id="330" r:id="rId32"/>
    <p:sldId id="317" r:id="rId33"/>
    <p:sldId id="316" r:id="rId34"/>
    <p:sldId id="358" r:id="rId35"/>
    <p:sldId id="310" r:id="rId36"/>
    <p:sldId id="306" r:id="rId37"/>
    <p:sldId id="343" r:id="rId38"/>
    <p:sldId id="332" r:id="rId39"/>
    <p:sldId id="319" r:id="rId40"/>
    <p:sldId id="352" r:id="rId41"/>
    <p:sldId id="348" r:id="rId42"/>
    <p:sldId id="320" r:id="rId43"/>
    <p:sldId id="321" r:id="rId44"/>
    <p:sldId id="322" r:id="rId45"/>
    <p:sldId id="351" r:id="rId46"/>
    <p:sldId id="265" r:id="rId47"/>
    <p:sldId id="309" r:id="rId48"/>
    <p:sldId id="311" r:id="rId49"/>
    <p:sldId id="307" r:id="rId50"/>
    <p:sldId id="341" r:id="rId51"/>
    <p:sldId id="353" r:id="rId52"/>
    <p:sldId id="347" r:id="rId53"/>
    <p:sldId id="359" r:id="rId54"/>
    <p:sldId id="290" r:id="rId55"/>
    <p:sldId id="308" r:id="rId56"/>
    <p:sldId id="324" r:id="rId57"/>
    <p:sldId id="312" r:id="rId58"/>
    <p:sldId id="326" r:id="rId59"/>
    <p:sldId id="314" r:id="rId60"/>
    <p:sldId id="346" r:id="rId61"/>
    <p:sldId id="313" r:id="rId62"/>
    <p:sldId id="327" r:id="rId63"/>
    <p:sldId id="329" r:id="rId64"/>
    <p:sldId id="328" r:id="rId65"/>
    <p:sldId id="335" r:id="rId66"/>
    <p:sldId id="336" r:id="rId67"/>
    <p:sldId id="340" r:id="rId68"/>
    <p:sldId id="339" r:id="rId69"/>
    <p:sldId id="355" r:id="rId70"/>
    <p:sldId id="305" r:id="rId71"/>
    <p:sldId id="304" r:id="rId72"/>
    <p:sldId id="342" r:id="rId73"/>
    <p:sldId id="345" r:id="rId74"/>
    <p:sldId id="344" r:id="rId75"/>
    <p:sldId id="357"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B9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p:cViewPr varScale="1">
        <p:scale>
          <a:sx n="82" d="100"/>
          <a:sy n="82" d="100"/>
        </p:scale>
        <p:origin x="70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71E00-5193-4CBA-A1D4-5887D7CCB076}" type="datetimeFigureOut">
              <a:rPr lang="zh-CN" altLang="en-US" smtClean="0"/>
              <a:t>2022/4/15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C442F0-80E9-4B6A-A0C9-776B17795E20}" type="slidenum">
              <a:rPr lang="zh-CN" altLang="en-US" smtClean="0"/>
              <a:t>‹#›</a:t>
            </a:fld>
            <a:endParaRPr lang="zh-CN" altLang="en-US"/>
          </a:p>
        </p:txBody>
      </p:sp>
    </p:spTree>
    <p:extLst>
      <p:ext uri="{BB962C8B-B14F-4D97-AF65-F5344CB8AC3E}">
        <p14:creationId xmlns:p14="http://schemas.microsoft.com/office/powerpoint/2010/main" val="298631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Expected uncertainty emerges from the probabilistic relationships between responses and their outcomes, which is an inherent (irreducible) property of most real-world interactions. Estimation uncertainty arises from the imperfect; information about those response-outcome relationships and decreases with learning. Lastly, changes in the environment (volatility) induce unexpected environmental uncertainty.</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a:t>
            </a:fld>
            <a:endParaRPr lang="zh-CN" altLang="en-US"/>
          </a:p>
        </p:txBody>
      </p:sp>
    </p:spTree>
    <p:extLst>
      <p:ext uri="{BB962C8B-B14F-4D97-AF65-F5344CB8AC3E}">
        <p14:creationId xmlns:p14="http://schemas.microsoft.com/office/powerpoint/2010/main" val="4067035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16</a:t>
            </a:fld>
            <a:endParaRPr lang="zh-CN" altLang="en-US"/>
          </a:p>
        </p:txBody>
      </p:sp>
    </p:spTree>
    <p:extLst>
      <p:ext uri="{BB962C8B-B14F-4D97-AF65-F5344CB8AC3E}">
        <p14:creationId xmlns:p14="http://schemas.microsoft.com/office/powerpoint/2010/main" val="393195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 </a:t>
            </a:r>
            <a:r>
              <a:rPr lang="en-US" altLang="zh-CN" sz="1200" dirty="0">
                <a:latin typeface="Times New Roman" panose="02020603050405020304" pitchFamily="18" charset="0"/>
                <a:cs typeface="Times New Roman" panose="02020603050405020304" pitchFamily="18" charset="0"/>
              </a:rPr>
              <a:t>so that over the two blocks there were 10 contingency blocks in </a:t>
            </a:r>
            <a:r>
              <a:rPr lang="en-US" altLang="zh-CN" sz="1200" dirty="0" err="1">
                <a:latin typeface="Times New Roman" panose="02020603050405020304" pitchFamily="18" charset="0"/>
                <a:cs typeface="Times New Roman" panose="02020603050405020304" pitchFamily="18" charset="0"/>
              </a:rPr>
              <a:t>tota</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17</a:t>
            </a:fld>
            <a:endParaRPr lang="zh-CN" altLang="en-US"/>
          </a:p>
        </p:txBody>
      </p:sp>
    </p:spTree>
    <p:extLst>
      <p:ext uri="{BB962C8B-B14F-4D97-AF65-F5344CB8AC3E}">
        <p14:creationId xmlns:p14="http://schemas.microsoft.com/office/powerpoint/2010/main" val="683895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In our task, changes to the contingencies governing the outcomes were abrupt (see Fig. 1B), which is in contrast to the generative model of the environment suggested by the HGF, where states evolve as Gaussian random walks and thus change slowly and diffusively over time.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18</a:t>
            </a:fld>
            <a:endParaRPr lang="zh-CN" altLang="en-US"/>
          </a:p>
        </p:txBody>
      </p:sp>
    </p:spTree>
    <p:extLst>
      <p:ext uri="{BB962C8B-B14F-4D97-AF65-F5344CB8AC3E}">
        <p14:creationId xmlns:p14="http://schemas.microsoft.com/office/powerpoint/2010/main" val="4268820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19</a:t>
            </a:fld>
            <a:endParaRPr lang="zh-CN" altLang="en-US"/>
          </a:p>
        </p:txBody>
      </p:sp>
    </p:spTree>
    <p:extLst>
      <p:ext uri="{BB962C8B-B14F-4D97-AF65-F5344CB8AC3E}">
        <p14:creationId xmlns:p14="http://schemas.microsoft.com/office/powerpoint/2010/main" val="2170632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20</a:t>
            </a:fld>
            <a:endParaRPr lang="zh-CN" altLang="en-US"/>
          </a:p>
        </p:txBody>
      </p:sp>
    </p:spTree>
    <p:extLst>
      <p:ext uri="{BB962C8B-B14F-4D97-AF65-F5344CB8AC3E}">
        <p14:creationId xmlns:p14="http://schemas.microsoft.com/office/powerpoint/2010/main" val="3203109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faster belief updates on level 2 </a:t>
            </a:r>
            <a:r>
              <a:rPr lang="en-US" altLang="zh-CN" sz="1200" dirty="0">
                <a:solidFill>
                  <a:srgbClr val="FF0000"/>
                </a:solidFill>
                <a:latin typeface="Times New Roman" panose="02020603050405020304" pitchFamily="18" charset="0"/>
                <a:cs typeface="Times New Roman" panose="02020603050405020304" pitchFamily="18" charset="0"/>
              </a:rPr>
              <a:t>irrespective of current levels of (estimated) volatility?????</a:t>
            </a:r>
            <a:endParaRPr lang="zh-CN" altLang="en-US" sz="1200" dirty="0">
              <a:solidFill>
                <a:srgbClr val="FF0000"/>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21</a:t>
            </a:fld>
            <a:endParaRPr lang="zh-CN" altLang="en-US"/>
          </a:p>
        </p:txBody>
      </p:sp>
    </p:spTree>
    <p:extLst>
      <p:ext uri="{BB962C8B-B14F-4D97-AF65-F5344CB8AC3E}">
        <p14:creationId xmlns:p14="http://schemas.microsoft.com/office/powerpoint/2010/main" val="1963605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faster belief updates on level 2 </a:t>
            </a:r>
            <a:r>
              <a:rPr lang="en-US" altLang="zh-CN" sz="1200" dirty="0">
                <a:solidFill>
                  <a:srgbClr val="FF0000"/>
                </a:solidFill>
                <a:latin typeface="Times New Roman" panose="02020603050405020304" pitchFamily="18" charset="0"/>
                <a:cs typeface="Times New Roman" panose="02020603050405020304" pitchFamily="18" charset="0"/>
              </a:rPr>
              <a:t>irrespective of current levels of (estimated) volatility?????</a:t>
            </a:r>
            <a:endParaRPr lang="zh-CN" altLang="en-US" sz="1200" dirty="0">
              <a:solidFill>
                <a:srgbClr val="FF0000"/>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22</a:t>
            </a:fld>
            <a:endParaRPr lang="zh-CN" altLang="en-US"/>
          </a:p>
        </p:txBody>
      </p:sp>
    </p:spTree>
    <p:extLst>
      <p:ext uri="{BB962C8B-B14F-4D97-AF65-F5344CB8AC3E}">
        <p14:creationId xmlns:p14="http://schemas.microsoft.com/office/powerpoint/2010/main" val="3443979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23</a:t>
            </a:fld>
            <a:endParaRPr lang="zh-CN" altLang="en-US"/>
          </a:p>
        </p:txBody>
      </p:sp>
    </p:spTree>
    <p:extLst>
      <p:ext uri="{BB962C8B-B14F-4D97-AF65-F5344CB8AC3E}">
        <p14:creationId xmlns:p14="http://schemas.microsoft.com/office/powerpoint/2010/main" val="3527288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25</a:t>
            </a:fld>
            <a:endParaRPr lang="zh-CN" altLang="en-US"/>
          </a:p>
        </p:txBody>
      </p:sp>
    </p:spTree>
    <p:extLst>
      <p:ext uri="{BB962C8B-B14F-4D97-AF65-F5344CB8AC3E}">
        <p14:creationId xmlns:p14="http://schemas.microsoft.com/office/powerpoint/2010/main" val="1629616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26</a:t>
            </a:fld>
            <a:endParaRPr lang="zh-CN" altLang="en-US"/>
          </a:p>
        </p:txBody>
      </p:sp>
    </p:spTree>
    <p:extLst>
      <p:ext uri="{BB962C8B-B14F-4D97-AF65-F5344CB8AC3E}">
        <p14:creationId xmlns:p14="http://schemas.microsoft.com/office/powerpoint/2010/main" val="2491051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Expected uncertainty emerges from the probabilistic relationships between responses and their outcomes, which is an inherent (irreducible) property of most real-world interactions. Estimation uncertainty arises from the imperfect; information about those response-outcome relationships and decreases with learning. Lastly, changes in the environment (volatility) induce unexpected environmental uncertainty.</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a:t>
            </a:fld>
            <a:endParaRPr lang="zh-CN" altLang="en-US"/>
          </a:p>
        </p:txBody>
      </p:sp>
    </p:spTree>
    <p:extLst>
      <p:ext uri="{BB962C8B-B14F-4D97-AF65-F5344CB8AC3E}">
        <p14:creationId xmlns:p14="http://schemas.microsoft.com/office/powerpoint/2010/main" val="1706283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we found a significant main effect of factor Block on the HRV index, indicating that the anxiety manipulation led to different physiological changes as a function of the block number.</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31</a:t>
            </a:fld>
            <a:endParaRPr lang="zh-CN" altLang="en-US"/>
          </a:p>
        </p:txBody>
      </p:sp>
    </p:spTree>
    <p:extLst>
      <p:ext uri="{BB962C8B-B14F-4D97-AF65-F5344CB8AC3E}">
        <p14:creationId xmlns:p14="http://schemas.microsoft.com/office/powerpoint/2010/main" val="2970612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32</a:t>
            </a:fld>
            <a:endParaRPr lang="zh-CN" altLang="en-US"/>
          </a:p>
        </p:txBody>
      </p:sp>
    </p:spTree>
    <p:extLst>
      <p:ext uri="{BB962C8B-B14F-4D97-AF65-F5344CB8AC3E}">
        <p14:creationId xmlns:p14="http://schemas.microsoft.com/office/powerpoint/2010/main" val="2783888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cs typeface="Times New Roman" panose="02020603050405020304" pitchFamily="18" charset="0"/>
              </a:rPr>
              <a:t>in line with previous work on anxiety (Bishop, 2009). As a separate analysis, and given the lack of between-group differences in RTs, we contrasted the total-population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33</a:t>
            </a:fld>
            <a:endParaRPr lang="zh-CN" altLang="en-US"/>
          </a:p>
        </p:txBody>
      </p:sp>
    </p:spTree>
    <p:extLst>
      <p:ext uri="{BB962C8B-B14F-4D97-AF65-F5344CB8AC3E}">
        <p14:creationId xmlns:p14="http://schemas.microsoft.com/office/powerpoint/2010/main" val="2901347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it requires computing complicated integrals which are not tractable analytically and </a:t>
            </a:r>
            <a:r>
              <a:rPr lang="en-US" altLang="zh-CN" sz="1200" b="1" dirty="0">
                <a:latin typeface="Times New Roman" panose="02020603050405020304" pitchFamily="18" charset="0"/>
                <a:cs typeface="Times New Roman" panose="02020603050405020304" pitchFamily="18" charset="0"/>
              </a:rPr>
              <a:t>difficult to evaluate in real time.</a:t>
            </a:r>
          </a:p>
          <a:p>
            <a:pPr marL="342900" indent="-342900">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restricted by the </a:t>
            </a:r>
            <a:r>
              <a:rPr lang="en-US" altLang="zh-CN" sz="1200" b="1" dirty="0">
                <a:latin typeface="Times New Roman" panose="02020603050405020304" pitchFamily="18" charset="0"/>
                <a:cs typeface="Times New Roman" panose="02020603050405020304" pitchFamily="18" charset="0"/>
              </a:rPr>
              <a:t>computational burden</a:t>
            </a:r>
            <a:r>
              <a:rPr lang="en-US" altLang="zh-CN" sz="1200" dirty="0">
                <a:latin typeface="Times New Roman" panose="02020603050405020304" pitchFamily="18" charset="0"/>
                <a:cs typeface="Times New Roman" panose="02020603050405020304" pitchFamily="18" charset="0"/>
              </a:rPr>
              <a:t> imposed by these models and the assumption that the learning process </a:t>
            </a:r>
            <a:r>
              <a:rPr lang="en-US" altLang="zh-CN" sz="1200" b="1" dirty="0">
                <a:latin typeface="Times New Roman" panose="02020603050405020304" pitchFamily="18" charset="0"/>
                <a:cs typeface="Times New Roman" panose="02020603050405020304" pitchFamily="18" charset="0"/>
              </a:rPr>
              <a:t>was identical across subjects; rest on variational Bayesian techniques which optimize a free-energy bound on the surprise about sensory inputs, given a model of the environment, and represent a special case of the general “Bayesian brain” hypothesis</a:t>
            </a:r>
            <a:endParaRPr lang="en-US" altLang="zh-CN" sz="12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EAC442F0-80E9-4B6A-A0C9-776B17795E20}" type="slidenum">
              <a:rPr lang="zh-CN" altLang="en-US" smtClean="0"/>
              <a:t>34</a:t>
            </a:fld>
            <a:endParaRPr lang="zh-CN" altLang="en-US"/>
          </a:p>
        </p:txBody>
      </p:sp>
    </p:spTree>
    <p:extLst>
      <p:ext uri="{BB962C8B-B14F-4D97-AF65-F5344CB8AC3E}">
        <p14:creationId xmlns:p14="http://schemas.microsoft.com/office/powerpoint/2010/main" val="4260052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35</a:t>
            </a:fld>
            <a:endParaRPr lang="zh-CN" altLang="en-US"/>
          </a:p>
        </p:txBody>
      </p:sp>
    </p:spTree>
    <p:extLst>
      <p:ext uri="{BB962C8B-B14F-4D97-AF65-F5344CB8AC3E}">
        <p14:creationId xmlns:p14="http://schemas.microsoft.com/office/powerpoint/2010/main" val="141734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cs typeface="Times New Roman" panose="02020603050405020304" pitchFamily="18" charset="0"/>
              </a:rPr>
              <a:t>To assess the reliability of our estimates for the free model parameters in our implementation of the HGF (winning model, see model comparison details below), we simulated behavioural responses of 70 agents for nine different values of 𝜔2 (total 630 simulations), when observing the input of Cont participant #1. Similar simulations were run to estimate parameters 𝜔3 and 𝜁 </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This analysis demonstrated high accuracy for estimating 𝜔2 and 𝜁 , while 𝜔3 was poorly recovered. Poor estimation of 𝜔3 has also been reported in a recent study using a different approach (Reed et al., 2020). A complementary analysis using simulated responses to observed inputs from StA participant #1 provided very similar results (Supplementary Figure 3).</a:t>
            </a:r>
          </a:p>
        </p:txBody>
      </p:sp>
      <p:sp>
        <p:nvSpPr>
          <p:cNvPr id="4" name="灯片编号占位符 3"/>
          <p:cNvSpPr>
            <a:spLocks noGrp="1"/>
          </p:cNvSpPr>
          <p:nvPr>
            <p:ph type="sldNum" sz="quarter" idx="5"/>
          </p:nvPr>
        </p:nvSpPr>
        <p:spPr/>
        <p:txBody>
          <a:bodyPr/>
          <a:lstStyle/>
          <a:p>
            <a:fld id="{EAC442F0-80E9-4B6A-A0C9-776B17795E20}" type="slidenum">
              <a:rPr lang="zh-CN" altLang="en-US" smtClean="0"/>
              <a:t>36</a:t>
            </a:fld>
            <a:endParaRPr lang="zh-CN" altLang="en-US"/>
          </a:p>
        </p:txBody>
      </p:sp>
    </p:spTree>
    <p:extLst>
      <p:ext uri="{BB962C8B-B14F-4D97-AF65-F5344CB8AC3E}">
        <p14:creationId xmlns:p14="http://schemas.microsoft.com/office/powerpoint/2010/main" val="24925024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we found a significant main effect of factor Block on the HRV index, indicating that the anxiety manipulation led to different physiological changes as a function of the block number.</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38</a:t>
            </a:fld>
            <a:endParaRPr lang="zh-CN" altLang="en-US"/>
          </a:p>
        </p:txBody>
      </p:sp>
    </p:spTree>
    <p:extLst>
      <p:ext uri="{BB962C8B-B14F-4D97-AF65-F5344CB8AC3E}">
        <p14:creationId xmlns:p14="http://schemas.microsoft.com/office/powerpoint/2010/main" val="2021417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we found a significant main effect of factor Block on the HRV index, indicating that the anxiety manipulation led to different physiological changes as a function of the block number.</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41</a:t>
            </a:fld>
            <a:endParaRPr lang="zh-CN" altLang="en-US"/>
          </a:p>
        </p:txBody>
      </p:sp>
    </p:spTree>
    <p:extLst>
      <p:ext uri="{BB962C8B-B14F-4D97-AF65-F5344CB8AC3E}">
        <p14:creationId xmlns:p14="http://schemas.microsoft.com/office/powerpoint/2010/main" val="5186636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relative to control participants, when averaging across both experimental blocks</a:t>
            </a:r>
            <a:r>
              <a:rPr lang="en-US" altLang="zh-CN" dirty="0"/>
              <a:t>.</a:t>
            </a:r>
            <a:r>
              <a:rPr lang="zh-CN" altLang="en-US" dirty="0"/>
              <a:t> consistent with their reduction in 𝜔2.</a:t>
            </a:r>
          </a:p>
        </p:txBody>
      </p:sp>
      <p:sp>
        <p:nvSpPr>
          <p:cNvPr id="4" name="灯片编号占位符 3"/>
          <p:cNvSpPr>
            <a:spLocks noGrp="1"/>
          </p:cNvSpPr>
          <p:nvPr>
            <p:ph type="sldNum" sz="quarter" idx="5"/>
          </p:nvPr>
        </p:nvSpPr>
        <p:spPr/>
        <p:txBody>
          <a:bodyPr/>
          <a:lstStyle/>
          <a:p>
            <a:fld id="{EAC442F0-80E9-4B6A-A0C9-776B17795E20}" type="slidenum">
              <a:rPr lang="zh-CN" altLang="en-US" smtClean="0"/>
              <a:t>43</a:t>
            </a:fld>
            <a:endParaRPr lang="zh-CN" altLang="en-US"/>
          </a:p>
        </p:txBody>
      </p:sp>
    </p:spTree>
    <p:extLst>
      <p:ext uri="{BB962C8B-B14F-4D97-AF65-F5344CB8AC3E}">
        <p14:creationId xmlns:p14="http://schemas.microsoft.com/office/powerpoint/2010/main" val="1124778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prstClr val="black"/>
                </a:solidFill>
                <a:latin typeface="Times New Roman" panose="02020603050405020304" pitchFamily="18" charset="0"/>
                <a:cs typeface="Times New Roman" panose="02020603050405020304" pitchFamily="18" charset="0"/>
              </a:rPr>
              <a:t>= standard deviation/mean</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46</a:t>
            </a:fld>
            <a:endParaRPr lang="zh-CN" altLang="en-US"/>
          </a:p>
        </p:txBody>
      </p:sp>
    </p:spTree>
    <p:extLst>
      <p:ext uri="{BB962C8B-B14F-4D97-AF65-F5344CB8AC3E}">
        <p14:creationId xmlns:p14="http://schemas.microsoft.com/office/powerpoint/2010/main" val="154016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Expected uncertainty emerges from the probabilistic relationships between responses and their outcomes, which is an inherent (irreducible) property of most real-world interactions. Estimation uncertainty arises from the imperfect; information about those response-outcome relationships and decreases with learning. Lastly, changes in the environment (volatility) induce unexpected environmental uncertainty.</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a:t>
            </a:fld>
            <a:endParaRPr lang="zh-CN" altLang="en-US"/>
          </a:p>
        </p:txBody>
      </p:sp>
    </p:spTree>
    <p:extLst>
      <p:ext uri="{BB962C8B-B14F-4D97-AF65-F5344CB8AC3E}">
        <p14:creationId xmlns:p14="http://schemas.microsoft.com/office/powerpoint/2010/main" val="2531667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47</a:t>
            </a:fld>
            <a:endParaRPr lang="zh-CN" altLang="en-US"/>
          </a:p>
        </p:txBody>
      </p:sp>
    </p:spTree>
    <p:extLst>
      <p:ext uri="{BB962C8B-B14F-4D97-AF65-F5344CB8AC3E}">
        <p14:creationId xmlns:p14="http://schemas.microsoft.com/office/powerpoint/2010/main" val="3321152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 </a:t>
            </a:r>
            <a:r>
              <a:rPr lang="en-US" altLang="zh-CN" sz="1200" dirty="0">
                <a:latin typeface="Times New Roman" panose="02020603050405020304" pitchFamily="18" charset="0"/>
                <a:cs typeface="Times New Roman" panose="02020603050405020304" pitchFamily="18" charset="0"/>
              </a:rPr>
              <a:t>so that over the two blocks there were 10 contingency blocks in </a:t>
            </a:r>
            <a:r>
              <a:rPr lang="en-US" altLang="zh-CN" sz="1200" dirty="0" err="1">
                <a:latin typeface="Times New Roman" panose="02020603050405020304" pitchFamily="18" charset="0"/>
                <a:cs typeface="Times New Roman" panose="02020603050405020304" pitchFamily="18" charset="0"/>
              </a:rPr>
              <a:t>tota</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48</a:t>
            </a:fld>
            <a:endParaRPr lang="zh-CN" altLang="en-US"/>
          </a:p>
        </p:txBody>
      </p:sp>
    </p:spTree>
    <p:extLst>
      <p:ext uri="{BB962C8B-B14F-4D97-AF65-F5344CB8AC3E}">
        <p14:creationId xmlns:p14="http://schemas.microsoft.com/office/powerpoint/2010/main" val="1042559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 outcome elicited</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49</a:t>
            </a:fld>
            <a:endParaRPr lang="zh-CN" altLang="en-US"/>
          </a:p>
        </p:txBody>
      </p:sp>
    </p:spTree>
    <p:extLst>
      <p:ext uri="{BB962C8B-B14F-4D97-AF65-F5344CB8AC3E}">
        <p14:creationId xmlns:p14="http://schemas.microsoft.com/office/powerpoint/2010/main" val="2183351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 outcome elicited</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50</a:t>
            </a:fld>
            <a:endParaRPr lang="zh-CN" altLang="en-US"/>
          </a:p>
        </p:txBody>
      </p:sp>
    </p:spTree>
    <p:extLst>
      <p:ext uri="{BB962C8B-B14F-4D97-AF65-F5344CB8AC3E}">
        <p14:creationId xmlns:p14="http://schemas.microsoft.com/office/powerpoint/2010/main" val="2312932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 outcome elicited</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51</a:t>
            </a:fld>
            <a:endParaRPr lang="zh-CN" altLang="en-US"/>
          </a:p>
        </p:txBody>
      </p:sp>
    </p:spTree>
    <p:extLst>
      <p:ext uri="{BB962C8B-B14F-4D97-AF65-F5344CB8AC3E}">
        <p14:creationId xmlns:p14="http://schemas.microsoft.com/office/powerpoint/2010/main" val="3049121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signals in our task converge with the windows of the </a:t>
            </a:r>
            <a:r>
              <a:rPr lang="en-US" altLang="zh-CN" sz="1200" dirty="0" err="1">
                <a:latin typeface="Times New Roman" panose="02020603050405020304" pitchFamily="18" charset="0"/>
                <a:cs typeface="Times New Roman" panose="02020603050405020304" pitchFamily="18" charset="0"/>
              </a:rPr>
              <a:t>fERN</a:t>
            </a:r>
            <a:r>
              <a:rPr lang="en-US" altLang="zh-CN" sz="1200" dirty="0">
                <a:latin typeface="Times New Roman" panose="02020603050405020304" pitchFamily="18" charset="0"/>
                <a:cs typeface="Times New Roman" panose="02020603050405020304" pitchFamily="18" charset="0"/>
              </a:rPr>
              <a:t> and P300 effects reported in previous studies; outcome elicited</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52</a:t>
            </a:fld>
            <a:endParaRPr lang="zh-CN" altLang="en-US"/>
          </a:p>
        </p:txBody>
      </p:sp>
    </p:spTree>
    <p:extLst>
      <p:ext uri="{BB962C8B-B14F-4D97-AF65-F5344CB8AC3E}">
        <p14:creationId xmlns:p14="http://schemas.microsoft.com/office/powerpoint/2010/main" val="4161017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 </a:t>
            </a:r>
            <a:r>
              <a:rPr lang="en-US" altLang="zh-CN" sz="1200" dirty="0">
                <a:latin typeface="Times New Roman" panose="02020603050405020304" pitchFamily="18" charset="0"/>
                <a:cs typeface="Times New Roman" panose="02020603050405020304" pitchFamily="18" charset="0"/>
              </a:rPr>
              <a:t>so that over the two blocks there were 10 contingency blocks in </a:t>
            </a:r>
            <a:r>
              <a:rPr lang="en-US" altLang="zh-CN" sz="1200" dirty="0" err="1">
                <a:latin typeface="Times New Roman" panose="02020603050405020304" pitchFamily="18" charset="0"/>
                <a:cs typeface="Times New Roman" panose="02020603050405020304" pitchFamily="18" charset="0"/>
              </a:rPr>
              <a:t>tota</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53</a:t>
            </a:fld>
            <a:endParaRPr lang="zh-CN" altLang="en-US"/>
          </a:p>
        </p:txBody>
      </p:sp>
    </p:spTree>
    <p:extLst>
      <p:ext uri="{BB962C8B-B14F-4D97-AF65-F5344CB8AC3E}">
        <p14:creationId xmlns:p14="http://schemas.microsoft.com/office/powerpoint/2010/main" val="29625593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54</a:t>
            </a:fld>
            <a:endParaRPr lang="zh-CN" altLang="en-US"/>
          </a:p>
        </p:txBody>
      </p:sp>
    </p:spTree>
    <p:extLst>
      <p:ext uri="{BB962C8B-B14F-4D97-AF65-F5344CB8AC3E}">
        <p14:creationId xmlns:p14="http://schemas.microsoft.com/office/powerpoint/2010/main" val="2702095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The absolute value of </a:t>
            </a:r>
            <a:r>
              <a:rPr lang="zh-CN" altLang="en-US" sz="1200" dirty="0">
                <a:latin typeface="Times New Roman" panose="02020603050405020304" pitchFamily="18" charset="0"/>
                <a:cs typeface="Times New Roman" panose="02020603050405020304" pitchFamily="18" charset="0"/>
              </a:rPr>
              <a:t>𝜀</a:t>
            </a:r>
            <a:r>
              <a:rPr lang="en-US" altLang="zh-CN" sz="1200" dirty="0">
                <a:latin typeface="Times New Roman" panose="02020603050405020304" pitchFamily="18" charset="0"/>
                <a:cs typeface="Times New Roman" panose="02020603050405020304" pitchFamily="18" charset="0"/>
              </a:rPr>
              <a:t>2 was selected because its sign is arbitrary: the quantity x2 is related to the tendency of one choice (e.g. blue stimulus) to be rewarding (x1 = 1); yet this choice and equivalently the sign of the </a:t>
            </a:r>
            <a:r>
              <a:rPr lang="en-US" altLang="zh-CN" sz="1200" dirty="0" err="1">
                <a:latin typeface="Times New Roman" panose="02020603050405020304" pitchFamily="18" charset="0"/>
                <a:cs typeface="Times New Roman" panose="02020603050405020304" pitchFamily="18" charset="0"/>
              </a:rPr>
              <a:t>pwPE</a:t>
            </a:r>
            <a:r>
              <a:rPr lang="en-US" altLang="zh-CN" sz="1200" dirty="0">
                <a:latin typeface="Times New Roman" panose="02020603050405020304" pitchFamily="18" charset="0"/>
                <a:cs typeface="Times New Roman" panose="02020603050405020304" pitchFamily="18" charset="0"/>
              </a:rPr>
              <a:t> at this level was arbitrary (see for instance </a:t>
            </a:r>
            <a:r>
              <a:rPr lang="en-US" altLang="zh-CN" sz="1200" dirty="0" err="1">
                <a:latin typeface="Times New Roman" panose="02020603050405020304" pitchFamily="18" charset="0"/>
                <a:cs typeface="Times New Roman" panose="02020603050405020304" pitchFamily="18" charset="0"/>
              </a:rPr>
              <a:t>Stefanics</a:t>
            </a:r>
            <a:r>
              <a:rPr lang="en-US" altLang="zh-CN" sz="1200" dirty="0">
                <a:latin typeface="Times New Roman" panose="02020603050405020304" pitchFamily="18" charset="0"/>
                <a:cs typeface="Times New Roman" panose="02020603050405020304" pitchFamily="18" charset="0"/>
              </a:rPr>
              <a:t> et al., 2018). In addition, we aimed to use as third regressor the trial-wise win/lose outcome values as we expected this variable to account for much of the signal variance in the EEG epochs. Collinear regressors can reduce power and lead to unreliable parameter estimates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55</a:t>
            </a:fld>
            <a:endParaRPr lang="zh-CN" altLang="en-US"/>
          </a:p>
        </p:txBody>
      </p:sp>
    </p:spTree>
    <p:extLst>
      <p:ext uri="{BB962C8B-B14F-4D97-AF65-F5344CB8AC3E}">
        <p14:creationId xmlns:p14="http://schemas.microsoft.com/office/powerpoint/2010/main" val="2562441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The absolute value of </a:t>
            </a:r>
            <a:r>
              <a:rPr lang="zh-CN" altLang="en-US" sz="1200" dirty="0">
                <a:latin typeface="Times New Roman" panose="02020603050405020304" pitchFamily="18" charset="0"/>
                <a:cs typeface="Times New Roman" panose="02020603050405020304" pitchFamily="18" charset="0"/>
              </a:rPr>
              <a:t>𝜀</a:t>
            </a:r>
            <a:r>
              <a:rPr lang="en-US" altLang="zh-CN" sz="1200" dirty="0">
                <a:latin typeface="Times New Roman" panose="02020603050405020304" pitchFamily="18" charset="0"/>
                <a:cs typeface="Times New Roman" panose="02020603050405020304" pitchFamily="18" charset="0"/>
              </a:rPr>
              <a:t>2 was selected because its sign is arbitrary: the quantity x2 is related to the tendency of one choice (e.g. blue stimulus) to be rewarding (x1 = 1); yet this choice and equivalently the sign of the </a:t>
            </a:r>
            <a:r>
              <a:rPr lang="en-US" altLang="zh-CN" sz="1200" dirty="0" err="1">
                <a:latin typeface="Times New Roman" panose="02020603050405020304" pitchFamily="18" charset="0"/>
                <a:cs typeface="Times New Roman" panose="02020603050405020304" pitchFamily="18" charset="0"/>
              </a:rPr>
              <a:t>pwPE</a:t>
            </a:r>
            <a:r>
              <a:rPr lang="en-US" altLang="zh-CN" sz="1200" dirty="0">
                <a:latin typeface="Times New Roman" panose="02020603050405020304" pitchFamily="18" charset="0"/>
                <a:cs typeface="Times New Roman" panose="02020603050405020304" pitchFamily="18" charset="0"/>
              </a:rPr>
              <a:t> at this level was arbitrary (see for instance </a:t>
            </a:r>
            <a:r>
              <a:rPr lang="en-US" altLang="zh-CN" sz="1200" dirty="0" err="1">
                <a:latin typeface="Times New Roman" panose="02020603050405020304" pitchFamily="18" charset="0"/>
                <a:cs typeface="Times New Roman" panose="02020603050405020304" pitchFamily="18" charset="0"/>
              </a:rPr>
              <a:t>Stefanics</a:t>
            </a:r>
            <a:r>
              <a:rPr lang="en-US" altLang="zh-CN" sz="1200" dirty="0">
                <a:latin typeface="Times New Roman" panose="02020603050405020304" pitchFamily="18" charset="0"/>
                <a:cs typeface="Times New Roman" panose="02020603050405020304" pitchFamily="18" charset="0"/>
              </a:rPr>
              <a:t> et al., 2018). In addition, we aimed to use as third regressor the trial-wise win/lose outcome values as we expected this variable to account for much of the signal variance in the EEG epochs. Collinear regressors can reduce power and lead to unreliable parameter estimates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56</a:t>
            </a:fld>
            <a:endParaRPr lang="zh-CN" altLang="en-US"/>
          </a:p>
        </p:txBody>
      </p:sp>
    </p:spTree>
    <p:extLst>
      <p:ext uri="{BB962C8B-B14F-4D97-AF65-F5344CB8AC3E}">
        <p14:creationId xmlns:p14="http://schemas.microsoft.com/office/powerpoint/2010/main" val="298664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cs typeface="Times New Roman" panose="02020603050405020304" pitchFamily="18" charset="0"/>
              </a:rPr>
              <a:t>就是好比在一个看不见里面的黑盒子中抽球，一开始，你不知道盒子里有哪些颜色的球，也不知道自己会抽到什么颜色的球。然后，你开始抽球，第一次抽到了一个红色的球，这时候最底层的信念就更新了。即球是红色的，这是事实的直接反馈，抽出了绿球就会更新为球是绿色的。这是第一次抽球，后续你不断地抽不断地抽发现抽到红色的次数非常多，大概</a:t>
            </a:r>
            <a:r>
              <a:rPr lang="en-US" altLang="zh-CN" sz="1200" dirty="0">
                <a:latin typeface="Times New Roman" panose="02020603050405020304" pitchFamily="18" charset="0"/>
                <a:cs typeface="Times New Roman" panose="02020603050405020304" pitchFamily="18" charset="0"/>
              </a:rPr>
              <a:t>10</a:t>
            </a:r>
            <a:r>
              <a:rPr lang="zh-CN" altLang="en-US" sz="1200" dirty="0">
                <a:latin typeface="Times New Roman" panose="02020603050405020304" pitchFamily="18" charset="0"/>
                <a:cs typeface="Times New Roman" panose="02020603050405020304" pitchFamily="18" charset="0"/>
              </a:rPr>
              <a:t>次有</a:t>
            </a:r>
            <a:r>
              <a:rPr lang="en-US" altLang="zh-CN" sz="1200" dirty="0">
                <a:latin typeface="Times New Roman" panose="02020603050405020304" pitchFamily="18" charset="0"/>
                <a:cs typeface="Times New Roman" panose="02020603050405020304" pitchFamily="18" charset="0"/>
              </a:rPr>
              <a:t>7</a:t>
            </a:r>
            <a:r>
              <a:rPr lang="zh-CN" altLang="en-US" sz="1200" dirty="0">
                <a:latin typeface="Times New Roman" panose="02020603050405020304" pitchFamily="18" charset="0"/>
                <a:cs typeface="Times New Roman" panose="02020603050405020304" pitchFamily="18" charset="0"/>
              </a:rPr>
              <a:t>次能抽到红球，这时候你的第二个信念就更新了，即从黑盒子里抽到红球的概率是</a:t>
            </a:r>
            <a:r>
              <a:rPr lang="en-US" altLang="zh-CN" sz="1200" dirty="0">
                <a:latin typeface="Times New Roman" panose="02020603050405020304" pitchFamily="18" charset="0"/>
                <a:cs typeface="Times New Roman" panose="02020603050405020304" pitchFamily="18" charset="0"/>
              </a:rPr>
              <a:t>0.7</a:t>
            </a:r>
            <a:r>
              <a:rPr lang="zh-CN" altLang="en-US" sz="1200" dirty="0">
                <a:latin typeface="Times New Roman" panose="02020603050405020304" pitchFamily="18" charset="0"/>
                <a:cs typeface="Times New Roman" panose="02020603050405020304" pitchFamily="18" charset="0"/>
              </a:rPr>
              <a:t>，绿球的概率是</a:t>
            </a:r>
            <a:r>
              <a:rPr lang="en-US" altLang="zh-CN" sz="1200" dirty="0">
                <a:latin typeface="Times New Roman" panose="02020603050405020304" pitchFamily="18" charset="0"/>
                <a:cs typeface="Times New Roman" panose="02020603050405020304" pitchFamily="18" charset="0"/>
              </a:rPr>
              <a:t>0.3. </a:t>
            </a:r>
            <a:r>
              <a:rPr lang="zh-CN" altLang="en-US" sz="1200" dirty="0">
                <a:latin typeface="Times New Roman" panose="02020603050405020304" pitchFamily="18" charset="0"/>
                <a:cs typeface="Times New Roman" panose="02020603050405020304" pitchFamily="18" charset="0"/>
              </a:rPr>
              <a:t>但是抽球游戏还没结束，你越往后抽却发现抽到绿球的次数明显增多了起来，变成了</a:t>
            </a:r>
            <a:r>
              <a:rPr lang="en-US" altLang="zh-CN" sz="1200" dirty="0">
                <a:latin typeface="Times New Roman" panose="02020603050405020304" pitchFamily="18" charset="0"/>
                <a:cs typeface="Times New Roman" panose="02020603050405020304" pitchFamily="18" charset="0"/>
              </a:rPr>
              <a:t>10</a:t>
            </a:r>
            <a:r>
              <a:rPr lang="zh-CN" altLang="en-US" sz="1200" dirty="0">
                <a:latin typeface="Times New Roman" panose="02020603050405020304" pitchFamily="18" charset="0"/>
                <a:cs typeface="Times New Roman" panose="02020603050405020304" pitchFamily="18" charset="0"/>
              </a:rPr>
              <a:t>次有</a:t>
            </a:r>
            <a:r>
              <a:rPr lang="en-US" altLang="zh-CN" sz="1200" dirty="0">
                <a:latin typeface="Times New Roman" panose="02020603050405020304" pitchFamily="18" charset="0"/>
                <a:cs typeface="Times New Roman" panose="02020603050405020304" pitchFamily="18" charset="0"/>
              </a:rPr>
              <a:t>8</a:t>
            </a:r>
            <a:r>
              <a:rPr lang="zh-CN" altLang="en-US" sz="1200" dirty="0">
                <a:latin typeface="Times New Roman" panose="02020603050405020304" pitchFamily="18" charset="0"/>
                <a:cs typeface="Times New Roman" panose="02020603050405020304" pitchFamily="18" charset="0"/>
              </a:rPr>
              <a:t>次是绿球。这时候，你又知道</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9</a:t>
            </a:fld>
            <a:endParaRPr lang="zh-CN" altLang="en-US"/>
          </a:p>
        </p:txBody>
      </p:sp>
    </p:spTree>
    <p:extLst>
      <p:ext uri="{BB962C8B-B14F-4D97-AF65-F5344CB8AC3E}">
        <p14:creationId xmlns:p14="http://schemas.microsoft.com/office/powerpoint/2010/main" val="19610765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The absolute value of </a:t>
            </a:r>
            <a:r>
              <a:rPr lang="zh-CN" altLang="en-US" sz="1200" dirty="0">
                <a:latin typeface="Times New Roman" panose="02020603050405020304" pitchFamily="18" charset="0"/>
                <a:cs typeface="Times New Roman" panose="02020603050405020304" pitchFamily="18" charset="0"/>
              </a:rPr>
              <a:t>𝜀</a:t>
            </a:r>
            <a:r>
              <a:rPr lang="en-US" altLang="zh-CN" sz="1200" dirty="0">
                <a:latin typeface="Times New Roman" panose="02020603050405020304" pitchFamily="18" charset="0"/>
                <a:cs typeface="Times New Roman" panose="02020603050405020304" pitchFamily="18" charset="0"/>
              </a:rPr>
              <a:t>2 was selected because its sign is arbitrary: the quantity x2 is related to the tendency of one choice (e.g. blue stimulus) to be rewarding (x1 = 1); yet this choice and equivalently the sign of the </a:t>
            </a:r>
            <a:r>
              <a:rPr lang="en-US" altLang="zh-CN" sz="1200" dirty="0" err="1">
                <a:latin typeface="Times New Roman" panose="02020603050405020304" pitchFamily="18" charset="0"/>
                <a:cs typeface="Times New Roman" panose="02020603050405020304" pitchFamily="18" charset="0"/>
              </a:rPr>
              <a:t>pwPE</a:t>
            </a:r>
            <a:r>
              <a:rPr lang="en-US" altLang="zh-CN" sz="1200" dirty="0">
                <a:latin typeface="Times New Roman" panose="02020603050405020304" pitchFamily="18" charset="0"/>
                <a:cs typeface="Times New Roman" panose="02020603050405020304" pitchFamily="18" charset="0"/>
              </a:rPr>
              <a:t> at this level was arbitrary (see for instance </a:t>
            </a:r>
            <a:r>
              <a:rPr lang="en-US" altLang="zh-CN" sz="1200" dirty="0" err="1">
                <a:latin typeface="Times New Roman" panose="02020603050405020304" pitchFamily="18" charset="0"/>
                <a:cs typeface="Times New Roman" panose="02020603050405020304" pitchFamily="18" charset="0"/>
              </a:rPr>
              <a:t>Stefanics</a:t>
            </a:r>
            <a:r>
              <a:rPr lang="en-US" altLang="zh-CN" sz="1200" dirty="0">
                <a:latin typeface="Times New Roman" panose="02020603050405020304" pitchFamily="18" charset="0"/>
                <a:cs typeface="Times New Roman" panose="02020603050405020304" pitchFamily="18" charset="0"/>
              </a:rPr>
              <a:t> et al., 2018). In addition, we aimed to use as third regressor the trial-wise win/lose outcome values as we expected this variable to account for much of the signal variance in the EEG epochs. Collinear regressors can reduce power and lead to unreliable parameter estimates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57</a:t>
            </a:fld>
            <a:endParaRPr lang="zh-CN" altLang="en-US"/>
          </a:p>
        </p:txBody>
      </p:sp>
    </p:spTree>
    <p:extLst>
      <p:ext uri="{BB962C8B-B14F-4D97-AF65-F5344CB8AC3E}">
        <p14:creationId xmlns:p14="http://schemas.microsoft.com/office/powerpoint/2010/main" val="2899974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a:t>
            </a:r>
            <a:r>
              <a:rPr lang="zh-CN" altLang="en-US" sz="1200" dirty="0">
                <a:latin typeface="Times New Roman" panose="02020603050405020304" pitchFamily="18" charset="0"/>
                <a:cs typeface="Times New Roman" panose="02020603050405020304" pitchFamily="18" charset="0"/>
              </a:rPr>
              <a:t> our chosen explanatory variable</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58</a:t>
            </a:fld>
            <a:endParaRPr lang="zh-CN" altLang="en-US"/>
          </a:p>
        </p:txBody>
      </p:sp>
    </p:spTree>
    <p:extLst>
      <p:ext uri="{BB962C8B-B14F-4D97-AF65-F5344CB8AC3E}">
        <p14:creationId xmlns:p14="http://schemas.microsoft.com/office/powerpoint/2010/main" val="1848494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We assessed separately within each group,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59</a:t>
            </a:fld>
            <a:endParaRPr lang="zh-CN" altLang="en-US"/>
          </a:p>
        </p:txBody>
      </p:sp>
    </p:spTree>
    <p:extLst>
      <p:ext uri="{BB962C8B-B14F-4D97-AF65-F5344CB8AC3E}">
        <p14:creationId xmlns:p14="http://schemas.microsoft.com/office/powerpoint/2010/main" val="2851176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a:t>
            </a:r>
            <a:r>
              <a:rPr lang="zh-CN" altLang="en-US" sz="1200" dirty="0">
                <a:latin typeface="Times New Roman" panose="02020603050405020304" pitchFamily="18" charset="0"/>
                <a:cs typeface="Times New Roman" panose="02020603050405020304" pitchFamily="18" charset="0"/>
              </a:rPr>
              <a:t> our chosen explanatory variable</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61</a:t>
            </a:fld>
            <a:endParaRPr lang="zh-CN" altLang="en-US"/>
          </a:p>
        </p:txBody>
      </p:sp>
    </p:spTree>
    <p:extLst>
      <p:ext uri="{BB962C8B-B14F-4D97-AF65-F5344CB8AC3E}">
        <p14:creationId xmlns:p14="http://schemas.microsoft.com/office/powerpoint/2010/main" val="3899480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a:t>
            </a:r>
            <a:r>
              <a:rPr lang="zh-CN" altLang="en-US" sz="1200" dirty="0">
                <a:latin typeface="Times New Roman" panose="02020603050405020304" pitchFamily="18" charset="0"/>
                <a:cs typeface="Times New Roman" panose="02020603050405020304" pitchFamily="18" charset="0"/>
              </a:rPr>
              <a:t> our chosen explanatory variable</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62</a:t>
            </a:fld>
            <a:endParaRPr lang="zh-CN" altLang="en-US"/>
          </a:p>
        </p:txBody>
      </p:sp>
    </p:spTree>
    <p:extLst>
      <p:ext uri="{BB962C8B-B14F-4D97-AF65-F5344CB8AC3E}">
        <p14:creationId xmlns:p14="http://schemas.microsoft.com/office/powerpoint/2010/main" val="32471675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a:t>
            </a:r>
            <a:r>
              <a:rPr lang="zh-CN" altLang="en-US" sz="1200" dirty="0">
                <a:latin typeface="Times New Roman" panose="02020603050405020304" pitchFamily="18" charset="0"/>
                <a:cs typeface="Times New Roman" panose="02020603050405020304" pitchFamily="18" charset="0"/>
              </a:rPr>
              <a:t> our chosen explanatory variable</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64</a:t>
            </a:fld>
            <a:endParaRPr lang="zh-CN" altLang="en-US"/>
          </a:p>
        </p:txBody>
      </p:sp>
    </p:spTree>
    <p:extLst>
      <p:ext uri="{BB962C8B-B14F-4D97-AF65-F5344CB8AC3E}">
        <p14:creationId xmlns:p14="http://schemas.microsoft.com/office/powerpoint/2010/main" val="28638453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65</a:t>
            </a:fld>
            <a:endParaRPr lang="zh-CN" altLang="en-US"/>
          </a:p>
        </p:txBody>
      </p:sp>
    </p:spTree>
    <p:extLst>
      <p:ext uri="{BB962C8B-B14F-4D97-AF65-F5344CB8AC3E}">
        <p14:creationId xmlns:p14="http://schemas.microsoft.com/office/powerpoint/2010/main" val="457222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70</a:t>
            </a:fld>
            <a:endParaRPr lang="zh-CN" altLang="en-US"/>
          </a:p>
        </p:txBody>
      </p:sp>
    </p:spTree>
    <p:extLst>
      <p:ext uri="{BB962C8B-B14F-4D97-AF65-F5344CB8AC3E}">
        <p14:creationId xmlns:p14="http://schemas.microsoft.com/office/powerpoint/2010/main" val="2669475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Times New Roman" panose="02020603050405020304" pitchFamily="18" charset="0"/>
                <a:cs typeface="Times New Roman" panose="02020603050405020304" pitchFamily="18" charset="0"/>
              </a:rPr>
              <a:t>This perceptual model can then be coupled to a response model that associates belief estimates to decisions. </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71</a:t>
            </a:fld>
            <a:endParaRPr lang="zh-CN" altLang="en-US"/>
          </a:p>
        </p:txBody>
      </p:sp>
    </p:spTree>
    <p:extLst>
      <p:ext uri="{BB962C8B-B14F-4D97-AF65-F5344CB8AC3E}">
        <p14:creationId xmlns:p14="http://schemas.microsoft.com/office/powerpoint/2010/main" val="333477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movement difficulties in Parkinson’s disease to features of schizophrenia and autism</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10</a:t>
            </a:fld>
            <a:endParaRPr lang="zh-CN" altLang="en-US"/>
          </a:p>
        </p:txBody>
      </p:sp>
    </p:spTree>
    <p:extLst>
      <p:ext uri="{BB962C8B-B14F-4D97-AF65-F5344CB8AC3E}">
        <p14:creationId xmlns:p14="http://schemas.microsoft.com/office/powerpoint/2010/main" val="648864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Evidence for a link between anxiety and inaccurate estimation of uncertainty would lend support to recent theoretical accounts suggesting that difficulties learning from incomplete information and misestimations of uncertainty are crucial to understanding affective disorders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12</a:t>
            </a:fld>
            <a:endParaRPr lang="zh-CN" altLang="en-US"/>
          </a:p>
        </p:txBody>
      </p:sp>
    </p:spTree>
    <p:extLst>
      <p:ext uri="{BB962C8B-B14F-4D97-AF65-F5344CB8AC3E}">
        <p14:creationId xmlns:p14="http://schemas.microsoft.com/office/powerpoint/2010/main" val="368263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Evidence for a link between anxiety and inaccurate estimation of uncertainty would lend support to recent theoretical accounts suggesting that difficulties learning from incomplete information and misestimations of uncertainty are crucial to understanding affective disorders</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13</a:t>
            </a:fld>
            <a:endParaRPr lang="zh-CN" altLang="en-US"/>
          </a:p>
        </p:txBody>
      </p:sp>
    </p:spTree>
    <p:extLst>
      <p:ext uri="{BB962C8B-B14F-4D97-AF65-F5344CB8AC3E}">
        <p14:creationId xmlns:p14="http://schemas.microsoft.com/office/powerpoint/2010/main" val="463149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14</a:t>
            </a:fld>
            <a:endParaRPr lang="zh-CN" altLang="en-US"/>
          </a:p>
        </p:txBody>
      </p:sp>
    </p:spTree>
    <p:extLst>
      <p:ext uri="{BB962C8B-B14F-4D97-AF65-F5344CB8AC3E}">
        <p14:creationId xmlns:p14="http://schemas.microsoft.com/office/powerpoint/2010/main" val="1825247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heart-rate variability; after finishing the reward learning task</a:t>
            </a:r>
            <a:endParaRPr lang="zh-CN" altLang="en-US" dirty="0"/>
          </a:p>
        </p:txBody>
      </p:sp>
      <p:sp>
        <p:nvSpPr>
          <p:cNvPr id="4" name="灯片编号占位符 3"/>
          <p:cNvSpPr>
            <a:spLocks noGrp="1"/>
          </p:cNvSpPr>
          <p:nvPr>
            <p:ph type="sldNum" sz="quarter" idx="5"/>
          </p:nvPr>
        </p:nvSpPr>
        <p:spPr/>
        <p:txBody>
          <a:bodyPr/>
          <a:lstStyle/>
          <a:p>
            <a:fld id="{EAC442F0-80E9-4B6A-A0C9-776B17795E20}" type="slidenum">
              <a:rPr lang="zh-CN" altLang="en-US" smtClean="0"/>
              <a:t>15</a:t>
            </a:fld>
            <a:endParaRPr lang="zh-CN" altLang="en-US"/>
          </a:p>
        </p:txBody>
      </p:sp>
    </p:spTree>
    <p:extLst>
      <p:ext uri="{BB962C8B-B14F-4D97-AF65-F5344CB8AC3E}">
        <p14:creationId xmlns:p14="http://schemas.microsoft.com/office/powerpoint/2010/main" val="2376151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798CD9-68F9-474B-87AD-EF7CE7A8D63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9A4E1A2-2F3B-486E-9067-5FB8B794D4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CB54AFD-4DA3-42DD-9E7A-D6022421AADC}"/>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EFD90F03-1376-4641-BEB8-EB353227B60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12157C-0D4B-4509-B59A-8735EFE8AC46}"/>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3635891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0FF79-2FB7-4960-8D44-6619AB7595E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017943B-A706-4679-B2F2-FDFA5C6C5AE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9AE07D4-AEEB-46F6-9199-9013AA953AF2}"/>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5024CBF2-8377-49F6-AD01-91A83325DFE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5F0ECB3-8589-447B-AD7D-B2E16B3D4663}"/>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49097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CCC760C-2206-4B45-AA12-3F7106BE4FE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4F5E77E-F525-482A-93C6-F59CA432E18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E4485A5-3287-45D5-B30E-EC17680A028A}"/>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4E47D17F-5531-4914-A39A-B7B412DC6E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202959-C0BF-4E63-A3D2-EC6A40EC2F8C}"/>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1126002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7ECC28-7605-48EB-8838-370798368C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8B6B53-C86D-49E8-87BB-863E2002C74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899226-156E-493D-8AFF-34A82A1905A1}"/>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9C9A9B21-1367-4ABD-9C7D-FDD3ADECAA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B59DAB-7B8F-4F77-903B-E47957AAD40D}"/>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778918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B122C-B5F8-4CA1-B98B-872AE76AB67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12F77F-DF05-47BF-B3E9-BD6F0172FB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A5A220E-71C3-4775-A0DB-A7047E61D86B}"/>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06972B43-7843-4F9B-98FF-A8A1ED190C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4BB89E-865D-4459-A61F-BBC85C7BA400}"/>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2710345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054A1-47D8-45E2-AC8E-B790B4FF588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DF7A903-76FF-4F2D-A7B5-45F38B3A8F0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B70B3E0-2B7A-46F0-8139-2AB620C4372D}"/>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C71A5D15-00F4-402B-BD61-E8437FAB7E8C}"/>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6" name="页脚占位符 5">
            <a:extLst>
              <a:ext uri="{FF2B5EF4-FFF2-40B4-BE49-F238E27FC236}">
                <a16:creationId xmlns:a16="http://schemas.microsoft.com/office/drawing/2014/main" id="{D137FD16-073A-4D96-9598-8A771866C0F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CB0F033-8CCE-444A-AD63-81C6F4C1F0E9}"/>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2158736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E4BD1-9F12-4EDF-9023-3A2232E526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3A442E6-0A6E-458B-935E-BC14D7409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91A1A0A-7883-42F7-AE39-96AC8026AF5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FCB9A81F-2390-4991-9BA7-779E52C5B5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02D610A-783D-4804-8E21-7033AB74DF9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A4DBE91-D985-4B39-B207-6F79755C1E48}"/>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8" name="页脚占位符 7">
            <a:extLst>
              <a:ext uri="{FF2B5EF4-FFF2-40B4-BE49-F238E27FC236}">
                <a16:creationId xmlns:a16="http://schemas.microsoft.com/office/drawing/2014/main" id="{AB1618D2-8ABE-4099-A718-52275AE3201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02F64D8-32F0-44D4-A0EF-6A9506722287}"/>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3076713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A82F93-8A37-4CF5-B9E1-2779783118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573ECF5-C8FD-47EE-AFCC-8CF710A599B7}"/>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4" name="页脚占位符 3">
            <a:extLst>
              <a:ext uri="{FF2B5EF4-FFF2-40B4-BE49-F238E27FC236}">
                <a16:creationId xmlns:a16="http://schemas.microsoft.com/office/drawing/2014/main" id="{8F5BD8B4-FEBE-4798-8E76-6810DE2421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35340A5-F143-4B1B-8833-CC8527274245}"/>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4108217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62F02A8-4D5E-4B6A-B62B-448B8ADF1D2A}"/>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3" name="页脚占位符 2">
            <a:extLst>
              <a:ext uri="{FF2B5EF4-FFF2-40B4-BE49-F238E27FC236}">
                <a16:creationId xmlns:a16="http://schemas.microsoft.com/office/drawing/2014/main" id="{3D791D8A-2F49-44B1-B381-3BCDB360D49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6F5F4C3-1FD0-4E1C-A57B-DFECF2000E07}"/>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4086909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E0DEE6-CF0E-4C92-8707-324879EC0ED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EC2EAE6-AF05-4E23-B0C8-08E40D7C39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F9C4A1F-6B14-470F-9DF0-4660D50C5B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65DC2F9-A383-4C9B-A027-CDB487D06FB7}"/>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6" name="页脚占位符 5">
            <a:extLst>
              <a:ext uri="{FF2B5EF4-FFF2-40B4-BE49-F238E27FC236}">
                <a16:creationId xmlns:a16="http://schemas.microsoft.com/office/drawing/2014/main" id="{6858CF9B-6372-4B1C-A0C6-58C0B87E56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98675E0-1DEF-471F-9000-274FF07BE11F}"/>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26489834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0946B-1637-418D-8B60-82DF8D8AE9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1C81112-5071-4B99-A089-AB1575492E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C541F51-E3DA-4493-AC55-4945FF69DB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150D6DC-E871-4891-82DB-DA91AB02B27D}"/>
              </a:ext>
            </a:extLst>
          </p:cNvPr>
          <p:cNvSpPr>
            <a:spLocks noGrp="1"/>
          </p:cNvSpPr>
          <p:nvPr>
            <p:ph type="dt" sz="half" idx="10"/>
          </p:nvPr>
        </p:nvSpPr>
        <p:spPr/>
        <p:txBody>
          <a:bodyPr/>
          <a:lstStyle/>
          <a:p>
            <a:fld id="{0F82BCFB-961E-4C45-B19C-1DCF4F959E4A}" type="datetimeFigureOut">
              <a:rPr lang="zh-CN" altLang="en-US" smtClean="0"/>
              <a:t>2022/4/15</a:t>
            </a:fld>
            <a:endParaRPr lang="zh-CN" altLang="en-US"/>
          </a:p>
        </p:txBody>
      </p:sp>
      <p:sp>
        <p:nvSpPr>
          <p:cNvPr id="6" name="页脚占位符 5">
            <a:extLst>
              <a:ext uri="{FF2B5EF4-FFF2-40B4-BE49-F238E27FC236}">
                <a16:creationId xmlns:a16="http://schemas.microsoft.com/office/drawing/2014/main" id="{45FE422F-F981-4DE4-A9EB-7D23AC7248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38FDE2-D64F-4EB5-9415-BE675855F343}"/>
              </a:ext>
            </a:extLst>
          </p:cNvPr>
          <p:cNvSpPr>
            <a:spLocks noGrp="1"/>
          </p:cNvSpPr>
          <p:nvPr>
            <p:ph type="sldNum" sz="quarter" idx="12"/>
          </p:nvPr>
        </p:nvSpPr>
        <p:spPr/>
        <p:txBody>
          <a:body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1779475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506FBAE-9D98-42D9-AA9F-7BC93A4596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BA98C96-5452-4AA4-BEB0-B90DCF2E45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A16E146-73C3-4B32-A104-B34AE3CD57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82BCFB-961E-4C45-B19C-1DCF4F959E4A}" type="datetimeFigureOut">
              <a:rPr lang="zh-CN" altLang="en-US" smtClean="0"/>
              <a:t>2022/4/15</a:t>
            </a:fld>
            <a:endParaRPr lang="zh-CN" altLang="en-US"/>
          </a:p>
        </p:txBody>
      </p:sp>
      <p:sp>
        <p:nvSpPr>
          <p:cNvPr id="5" name="页脚占位符 4">
            <a:extLst>
              <a:ext uri="{FF2B5EF4-FFF2-40B4-BE49-F238E27FC236}">
                <a16:creationId xmlns:a16="http://schemas.microsoft.com/office/drawing/2014/main" id="{A8067BD3-A5FD-4ED8-8F7C-1681E71B94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22F4C43-6F81-459E-8DA3-B639F43296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5D2FFF-FA36-4956-B338-1E29442C2A96}" type="slidenum">
              <a:rPr lang="zh-CN" altLang="en-US" smtClean="0"/>
              <a:t>‹#›</a:t>
            </a:fld>
            <a:endParaRPr lang="zh-CN" altLang="en-US"/>
          </a:p>
        </p:txBody>
      </p:sp>
    </p:spTree>
    <p:extLst>
      <p:ext uri="{BB962C8B-B14F-4D97-AF65-F5344CB8AC3E}">
        <p14:creationId xmlns:p14="http://schemas.microsoft.com/office/powerpoint/2010/main" val="3980671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doi.org/10.3389/fnhum.2014.00825" TargetMode="External"/><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31B96FA-DC06-400A-A22B-199C5FF1C7D8}"/>
              </a:ext>
            </a:extLst>
          </p:cNvPr>
          <p:cNvPicPr>
            <a:picLocks noChangeAspect="1"/>
          </p:cNvPicPr>
          <p:nvPr/>
        </p:nvPicPr>
        <p:blipFill>
          <a:blip r:embed="rId2"/>
          <a:stretch>
            <a:fillRect/>
          </a:stretch>
        </p:blipFill>
        <p:spPr>
          <a:xfrm>
            <a:off x="0" y="598276"/>
            <a:ext cx="12192000" cy="5008303"/>
          </a:xfrm>
          <a:prstGeom prst="rect">
            <a:avLst/>
          </a:prstGeom>
        </p:spPr>
      </p:pic>
      <p:sp>
        <p:nvSpPr>
          <p:cNvPr id="2" name="文本框 1">
            <a:extLst>
              <a:ext uri="{FF2B5EF4-FFF2-40B4-BE49-F238E27FC236}">
                <a16:creationId xmlns:a16="http://schemas.microsoft.com/office/drawing/2014/main" id="{377220B8-4B24-4D1A-B6CC-70BD961FD1DC}"/>
              </a:ext>
            </a:extLst>
          </p:cNvPr>
          <p:cNvSpPr txBox="1"/>
          <p:nvPr/>
        </p:nvSpPr>
        <p:spPr>
          <a:xfrm>
            <a:off x="7809722" y="5794310"/>
            <a:ext cx="2323323" cy="646331"/>
          </a:xfrm>
          <a:prstGeom prst="rect">
            <a:avLst/>
          </a:prstGeom>
          <a:noFill/>
        </p:spPr>
        <p:txBody>
          <a:bodyPr wrap="square" rtlCol="0">
            <a:spAutoFit/>
          </a:bodyPr>
          <a:lstStyle/>
          <a:p>
            <a:r>
              <a:rPr lang="en-US" altLang="zh-CN" dirty="0"/>
              <a:t>Reporter: YE HONGAI</a:t>
            </a:r>
          </a:p>
          <a:p>
            <a:pPr algn="r"/>
            <a:r>
              <a:rPr lang="en-US" altLang="zh-CN" dirty="0"/>
              <a:t>2022/4/15</a:t>
            </a:r>
            <a:endParaRPr lang="zh-CN" altLang="en-US" dirty="0"/>
          </a:p>
        </p:txBody>
      </p:sp>
    </p:spTree>
    <p:extLst>
      <p:ext uri="{BB962C8B-B14F-4D97-AF65-F5344CB8AC3E}">
        <p14:creationId xmlns:p14="http://schemas.microsoft.com/office/powerpoint/2010/main" val="1315728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56879-38EC-4FFB-8C76-4129C536B8E9}"/>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Introduction</a:t>
            </a:r>
            <a:endParaRPr lang="zh-CN" altLang="en-US" sz="3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D42D2AD-069E-4F18-B179-5CB161EE516C}"/>
              </a:ext>
            </a:extLst>
          </p:cNvPr>
          <p:cNvSpPr/>
          <p:nvPr/>
        </p:nvSpPr>
        <p:spPr>
          <a:xfrm>
            <a:off x="1268936" y="1123328"/>
            <a:ext cx="10245039" cy="521694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To reduce uncertainty, the brain is thought to appraise the inherent statistical structure of the world using </a:t>
            </a:r>
            <a:r>
              <a:rPr lang="en-US" altLang="zh-CN" sz="2500" b="1" dirty="0">
                <a:solidFill>
                  <a:srgbClr val="FF0000"/>
                </a:solidFill>
                <a:latin typeface="Times New Roman" panose="02020603050405020304" pitchFamily="18" charset="0"/>
                <a:cs typeface="Times New Roman" panose="02020603050405020304" pitchFamily="18" charset="0"/>
              </a:rPr>
              <a:t>probability distributions</a:t>
            </a:r>
            <a:r>
              <a:rPr lang="en-US" altLang="zh-CN" sz="2500" dirty="0">
                <a:latin typeface="Times New Roman" panose="02020603050405020304" pitchFamily="18" charset="0"/>
                <a:cs typeface="Times New Roman" panose="02020603050405020304" pitchFamily="18" charset="0"/>
              </a:rPr>
              <a:t>, continuously </a:t>
            </a:r>
            <a:r>
              <a:rPr lang="en-US" altLang="zh-CN" sz="2500" b="1" dirty="0">
                <a:solidFill>
                  <a:srgbClr val="FF0000"/>
                </a:solidFill>
                <a:latin typeface="Times New Roman" panose="02020603050405020304" pitchFamily="18" charset="0"/>
                <a:cs typeface="Times New Roman" panose="02020603050405020304" pitchFamily="18" charset="0"/>
              </a:rPr>
              <a:t>updating and inverting a hierarchical model of the causes of the sensory inputs it receives</a:t>
            </a:r>
            <a:r>
              <a:rPr lang="en-US" altLang="zh-CN" sz="2500" dirty="0">
                <a:solidFill>
                  <a:srgbClr val="FF0000"/>
                </a:solidFill>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In this context, each type of </a:t>
            </a:r>
            <a:r>
              <a:rPr lang="en-US" altLang="zh-CN" sz="2500" b="1" dirty="0">
                <a:solidFill>
                  <a:srgbClr val="FF0000"/>
                </a:solidFill>
                <a:latin typeface="Times New Roman" panose="02020603050405020304" pitchFamily="18" charset="0"/>
                <a:cs typeface="Times New Roman" panose="02020603050405020304" pitchFamily="18" charset="0"/>
              </a:rPr>
              <a:t>uncertainty is expressed by the width </a:t>
            </a:r>
            <a:r>
              <a:rPr lang="en-US" altLang="zh-CN" sz="2500" dirty="0">
                <a:latin typeface="Times New Roman" panose="02020603050405020304" pitchFamily="18" charset="0"/>
                <a:cs typeface="Times New Roman" panose="02020603050405020304" pitchFamily="18" charset="0"/>
              </a:rPr>
              <a:t>(variance, or its inverse, precision) of the probability distribution of the corresponding belief.</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difficulties estimating precision has been suggested to explain various </a:t>
            </a:r>
            <a:r>
              <a:rPr lang="en-US" altLang="zh-CN" sz="2500" b="1" dirty="0">
                <a:solidFill>
                  <a:srgbClr val="FF0000"/>
                </a:solidFill>
                <a:latin typeface="Times New Roman" panose="02020603050405020304" pitchFamily="18" charset="0"/>
                <a:cs typeface="Times New Roman" panose="02020603050405020304" pitchFamily="18" charset="0"/>
              </a:rPr>
              <a:t>clinical expressions</a:t>
            </a:r>
          </a:p>
        </p:txBody>
      </p:sp>
      <p:sp>
        <p:nvSpPr>
          <p:cNvPr id="3" name="文本框 2">
            <a:extLst>
              <a:ext uri="{FF2B5EF4-FFF2-40B4-BE49-F238E27FC236}">
                <a16:creationId xmlns:a16="http://schemas.microsoft.com/office/drawing/2014/main" id="{03667723-A694-414B-B484-F08B8BEB50B1}"/>
              </a:ext>
            </a:extLst>
          </p:cNvPr>
          <p:cNvSpPr txBox="1"/>
          <p:nvPr/>
        </p:nvSpPr>
        <p:spPr>
          <a:xfrm>
            <a:off x="5965372" y="4620837"/>
            <a:ext cx="4721290"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Variance          Uncertainty </a:t>
            </a:r>
            <a:endParaRPr lang="zh-CN" altLang="en-US" sz="3000" b="1" dirty="0">
              <a:latin typeface="Times New Roman" panose="02020603050405020304" pitchFamily="18" charset="0"/>
              <a:cs typeface="Times New Roman" panose="02020603050405020304" pitchFamily="18" charset="0"/>
            </a:endParaRPr>
          </a:p>
        </p:txBody>
      </p:sp>
      <p:sp>
        <p:nvSpPr>
          <p:cNvPr id="4" name="箭头: 右 3">
            <a:extLst>
              <a:ext uri="{FF2B5EF4-FFF2-40B4-BE49-F238E27FC236}">
                <a16:creationId xmlns:a16="http://schemas.microsoft.com/office/drawing/2014/main" id="{D3887CEE-0FED-4964-9C1B-17E3F15C8966}"/>
              </a:ext>
            </a:extLst>
          </p:cNvPr>
          <p:cNvSpPr/>
          <p:nvPr/>
        </p:nvSpPr>
        <p:spPr>
          <a:xfrm>
            <a:off x="7719527" y="4759336"/>
            <a:ext cx="606490" cy="27699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8805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56879-38EC-4FFB-8C76-4129C536B8E9}"/>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Introduction</a:t>
            </a:r>
            <a:endParaRPr lang="zh-CN" altLang="en-US" sz="3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D42D2AD-069E-4F18-B179-5CB161EE516C}"/>
              </a:ext>
            </a:extLst>
          </p:cNvPr>
          <p:cNvSpPr/>
          <p:nvPr/>
        </p:nvSpPr>
        <p:spPr>
          <a:xfrm>
            <a:off x="1446217" y="1459230"/>
            <a:ext cx="10245039" cy="406277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b="1" dirty="0">
                <a:solidFill>
                  <a:srgbClr val="FF0000"/>
                </a:solidFill>
                <a:latin typeface="Times New Roman" panose="02020603050405020304" pitchFamily="18" charset="0"/>
                <a:cs typeface="Times New Roman" panose="02020603050405020304" pitchFamily="18" charset="0"/>
              </a:rPr>
              <a:t>Anxious individuals </a:t>
            </a:r>
            <a:r>
              <a:rPr lang="en-US" altLang="zh-CN" sz="2500" dirty="0">
                <a:latin typeface="Times New Roman" panose="02020603050405020304" pitchFamily="18" charset="0"/>
                <a:cs typeface="Times New Roman" panose="02020603050405020304" pitchFamily="18" charset="0"/>
              </a:rPr>
              <a:t>experience </a:t>
            </a:r>
            <a:r>
              <a:rPr lang="en-US" altLang="zh-CN" sz="2500" b="1" dirty="0">
                <a:solidFill>
                  <a:srgbClr val="FF0000"/>
                </a:solidFill>
                <a:latin typeface="Times New Roman" panose="02020603050405020304" pitchFamily="18" charset="0"/>
                <a:cs typeface="Times New Roman" panose="02020603050405020304" pitchFamily="18" charset="0"/>
              </a:rPr>
              <a:t>intolerance of uncertainty (IU)</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Individuals high in trait anxiety </a:t>
            </a:r>
            <a:r>
              <a:rPr lang="en-US" altLang="zh-CN" sz="2500" b="1" dirty="0">
                <a:solidFill>
                  <a:srgbClr val="FF0000"/>
                </a:solidFill>
                <a:latin typeface="Times New Roman" panose="02020603050405020304" pitchFamily="18" charset="0"/>
                <a:cs typeface="Times New Roman" panose="02020603050405020304" pitchFamily="18" charset="0"/>
              </a:rPr>
              <a:t>have difficulties adapting their learning rate </a:t>
            </a:r>
            <a:r>
              <a:rPr lang="en-US" altLang="zh-CN" sz="2500" dirty="0">
                <a:latin typeface="Times New Roman" panose="02020603050405020304" pitchFamily="18" charset="0"/>
                <a:cs typeface="Times New Roman" panose="02020603050405020304" pitchFamily="18" charset="0"/>
              </a:rPr>
              <a:t>to changes in probabilistic task environments.</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Healthy individuals are known to adapt their learning rate to volatility, with </a:t>
            </a:r>
            <a:r>
              <a:rPr lang="en-US" altLang="zh-CN" sz="2500" b="1" dirty="0">
                <a:solidFill>
                  <a:srgbClr val="FF0000"/>
                </a:solidFill>
                <a:latin typeface="Times New Roman" panose="02020603050405020304" pitchFamily="18" charset="0"/>
                <a:cs typeface="Times New Roman" panose="02020603050405020304" pitchFamily="18" charset="0"/>
              </a:rPr>
              <a:t>changing environments promoting a higher learning rate </a:t>
            </a:r>
            <a:r>
              <a:rPr lang="en-US" altLang="zh-CN" sz="2500" dirty="0">
                <a:latin typeface="Times New Roman" panose="02020603050405020304" pitchFamily="18" charset="0"/>
                <a:cs typeface="Times New Roman" panose="02020603050405020304" pitchFamily="18" charset="0"/>
              </a:rPr>
              <a:t>as new information needs to be integrated to better predict the future</a:t>
            </a:r>
          </a:p>
          <a:p>
            <a:pPr marL="342900" indent="-342900">
              <a:lnSpc>
                <a:spcPct val="150000"/>
              </a:lnSpc>
              <a:buFont typeface="Arial" panose="020B0604020202020204" pitchFamily="34" charset="0"/>
              <a:buChar char="•"/>
            </a:pPr>
            <a:endParaRPr lang="en-US" altLang="zh-C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647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97E2A-01C5-4E7C-8C64-F90C550663EA}"/>
              </a:ext>
            </a:extLst>
          </p:cNvPr>
          <p:cNvSpPr txBox="1"/>
          <p:nvPr/>
        </p:nvSpPr>
        <p:spPr>
          <a:xfrm>
            <a:off x="857814" y="1356232"/>
            <a:ext cx="11334186" cy="1477328"/>
          </a:xfrm>
          <a:prstGeom prst="rect">
            <a:avLst/>
          </a:prstGeom>
          <a:noFill/>
        </p:spPr>
        <p:txBody>
          <a:bodyPr wrap="square" rtlCol="0">
            <a:spAutoFit/>
          </a:bodyPr>
          <a:lstStyle/>
          <a:p>
            <a:r>
              <a:rPr lang="en-US" altLang="zh-CN" sz="3000" dirty="0">
                <a:latin typeface="Times New Roman" panose="02020603050405020304" pitchFamily="18" charset="0"/>
                <a:cs typeface="Times New Roman" panose="02020603050405020304" pitchFamily="18" charset="0"/>
              </a:rPr>
              <a:t>Here we evaluated whether </a:t>
            </a:r>
            <a:r>
              <a:rPr lang="en-US" altLang="zh-CN" sz="3000" b="1" dirty="0">
                <a:latin typeface="Times New Roman" panose="02020603050405020304" pitchFamily="18" charset="0"/>
                <a:cs typeface="Times New Roman" panose="02020603050405020304" pitchFamily="18" charset="0"/>
              </a:rPr>
              <a:t>temporary anxious states </a:t>
            </a:r>
            <a:r>
              <a:rPr lang="en-US" altLang="zh-CN" sz="3000" dirty="0">
                <a:latin typeface="Times New Roman" panose="02020603050405020304" pitchFamily="18" charset="0"/>
                <a:cs typeface="Times New Roman" panose="02020603050405020304" pitchFamily="18" charset="0"/>
              </a:rPr>
              <a:t>in healthy individuals influence </a:t>
            </a:r>
            <a:r>
              <a:rPr lang="en-US" altLang="zh-CN" sz="3000" b="1" dirty="0">
                <a:latin typeface="Times New Roman" panose="02020603050405020304" pitchFamily="18" charset="0"/>
                <a:cs typeface="Times New Roman" panose="02020603050405020304" pitchFamily="18" charset="0"/>
              </a:rPr>
              <a:t>reward learning </a:t>
            </a:r>
            <a:r>
              <a:rPr lang="en-US" altLang="zh-CN" sz="3000" dirty="0">
                <a:latin typeface="Times New Roman" panose="02020603050405020304" pitchFamily="18" charset="0"/>
                <a:cs typeface="Times New Roman" panose="02020603050405020304" pitchFamily="18" charset="0"/>
              </a:rPr>
              <a:t>in a </a:t>
            </a:r>
            <a:r>
              <a:rPr lang="en-US" altLang="zh-CN" sz="3000" b="1" dirty="0">
                <a:latin typeface="Times New Roman" panose="02020603050405020304" pitchFamily="18" charset="0"/>
                <a:cs typeface="Times New Roman" panose="02020603050405020304" pitchFamily="18" charset="0"/>
              </a:rPr>
              <a:t>volatile environment </a:t>
            </a:r>
            <a:r>
              <a:rPr lang="en-US" altLang="zh-CN" sz="3000" dirty="0">
                <a:latin typeface="Times New Roman" panose="02020603050405020304" pitchFamily="18" charset="0"/>
                <a:cs typeface="Times New Roman" panose="02020603050405020304" pitchFamily="18" charset="0"/>
              </a:rPr>
              <a:t>through changes in informational and environmental uncertainty</a:t>
            </a:r>
            <a:endParaRPr lang="zh-CN" altLang="en-US" sz="3000"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4E9977C-37B0-4B46-B053-C366F3B8304C}"/>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Purpose</a:t>
            </a:r>
            <a:endParaRPr lang="zh-CN" altLang="en-US" sz="3000" b="1" dirty="0">
              <a:latin typeface="Times New Roman" panose="02020603050405020304" pitchFamily="18" charset="0"/>
              <a:cs typeface="Times New Roman" panose="02020603050405020304" pitchFamily="18" charset="0"/>
            </a:endParaRPr>
          </a:p>
        </p:txBody>
      </p:sp>
      <p:pic>
        <p:nvPicPr>
          <p:cNvPr id="1026" name="Picture 2" descr="https://gimg2.baidu.com/image_search/src=http%3A%2F%2F5b0988e595225.cdn.sohucs.com%2Fimages%2F20180101%2F50c274f08d6042e587657c3d07641582.jpeg&amp;refer=http%3A%2F%2F5b0988e595225.cdn.sohucs.com&amp;app=2002&amp;size=f9999,10000&amp;q=a80&amp;n=0&amp;g=0n&amp;fmt=auto?sec=1651974005&amp;t=b8a6dd97ac61e400e145650b9927e70f">
            <a:extLst>
              <a:ext uri="{FF2B5EF4-FFF2-40B4-BE49-F238E27FC236}">
                <a16:creationId xmlns:a16="http://schemas.microsoft.com/office/drawing/2014/main" id="{CAB3BE83-5FB2-4AE6-923D-E34443548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356" y="3131793"/>
            <a:ext cx="28575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hbimg.b0.upaiyun.com%2F1c6735d8229453d2d45ed80c6d6413a67f4dd6841f091-YS18NO_fw658&amp;refer=http%3A%2F%2Fhbimg.b0.upaiyun.com&amp;app=2002&amp;size=f9999,10000&amp;q=a80&amp;n=0&amp;g=0n&amp;fmt=auto?sec=1651974239&amp;t=fb0baba1678a6150d4791b9056ec37c0">
            <a:extLst>
              <a:ext uri="{FF2B5EF4-FFF2-40B4-BE49-F238E27FC236}">
                <a16:creationId xmlns:a16="http://schemas.microsoft.com/office/drawing/2014/main" id="{FFD90C42-A368-4D53-8DE6-D690790B70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775" b="8512"/>
          <a:stretch/>
        </p:blipFill>
        <p:spPr bwMode="auto">
          <a:xfrm>
            <a:off x="6096000" y="3131793"/>
            <a:ext cx="4641201" cy="236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949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A997E2A-01C5-4E7C-8C64-F90C550663EA}"/>
              </a:ext>
            </a:extLst>
          </p:cNvPr>
          <p:cNvSpPr txBox="1"/>
          <p:nvPr/>
        </p:nvSpPr>
        <p:spPr>
          <a:xfrm>
            <a:off x="857814" y="1356232"/>
            <a:ext cx="11334186" cy="1477328"/>
          </a:xfrm>
          <a:prstGeom prst="rect">
            <a:avLst/>
          </a:prstGeom>
          <a:noFill/>
        </p:spPr>
        <p:txBody>
          <a:bodyPr wrap="square" rtlCol="0">
            <a:spAutoFit/>
          </a:bodyPr>
          <a:lstStyle/>
          <a:p>
            <a:r>
              <a:rPr lang="en-US" altLang="zh-CN" sz="3000" dirty="0">
                <a:latin typeface="Times New Roman" panose="02020603050405020304" pitchFamily="18" charset="0"/>
                <a:cs typeface="Times New Roman" panose="02020603050405020304" pitchFamily="18" charset="0"/>
              </a:rPr>
              <a:t>Here we evaluated whether </a:t>
            </a:r>
            <a:r>
              <a:rPr lang="en-US" altLang="zh-CN" sz="3000" b="1" dirty="0">
                <a:latin typeface="Times New Roman" panose="02020603050405020304" pitchFamily="18" charset="0"/>
                <a:cs typeface="Times New Roman" panose="02020603050405020304" pitchFamily="18" charset="0"/>
              </a:rPr>
              <a:t>temporary anxious states </a:t>
            </a:r>
            <a:r>
              <a:rPr lang="en-US" altLang="zh-CN" sz="3000" dirty="0">
                <a:latin typeface="Times New Roman" panose="02020603050405020304" pitchFamily="18" charset="0"/>
                <a:cs typeface="Times New Roman" panose="02020603050405020304" pitchFamily="18" charset="0"/>
              </a:rPr>
              <a:t>in healthy individuals influence </a:t>
            </a:r>
            <a:r>
              <a:rPr lang="en-US" altLang="zh-CN" sz="3000" b="1" dirty="0">
                <a:latin typeface="Times New Roman" panose="02020603050405020304" pitchFamily="18" charset="0"/>
                <a:cs typeface="Times New Roman" panose="02020603050405020304" pitchFamily="18" charset="0"/>
              </a:rPr>
              <a:t>reward learning </a:t>
            </a:r>
            <a:r>
              <a:rPr lang="en-US" altLang="zh-CN" sz="3000" dirty="0">
                <a:latin typeface="Times New Roman" panose="02020603050405020304" pitchFamily="18" charset="0"/>
                <a:cs typeface="Times New Roman" panose="02020603050405020304" pitchFamily="18" charset="0"/>
              </a:rPr>
              <a:t>in a </a:t>
            </a:r>
            <a:r>
              <a:rPr lang="en-US" altLang="zh-CN" sz="3000" b="1" dirty="0">
                <a:latin typeface="Times New Roman" panose="02020603050405020304" pitchFamily="18" charset="0"/>
                <a:cs typeface="Times New Roman" panose="02020603050405020304" pitchFamily="18" charset="0"/>
              </a:rPr>
              <a:t>volatile environment </a:t>
            </a:r>
            <a:r>
              <a:rPr lang="en-US" altLang="zh-CN" sz="3000" dirty="0">
                <a:latin typeface="Times New Roman" panose="02020603050405020304" pitchFamily="18" charset="0"/>
                <a:cs typeface="Times New Roman" panose="02020603050405020304" pitchFamily="18" charset="0"/>
              </a:rPr>
              <a:t>through </a:t>
            </a:r>
            <a:r>
              <a:rPr lang="en-US" altLang="zh-CN" sz="3000" dirty="0">
                <a:solidFill>
                  <a:srgbClr val="FF0000"/>
                </a:solidFill>
                <a:latin typeface="Times New Roman" panose="02020603050405020304" pitchFamily="18" charset="0"/>
                <a:cs typeface="Times New Roman" panose="02020603050405020304" pitchFamily="18" charset="0"/>
              </a:rPr>
              <a:t>changes in informational and environmental uncertainty</a:t>
            </a:r>
            <a:endParaRPr lang="zh-CN" altLang="en-US" sz="3000" dirty="0">
              <a:solidFill>
                <a:srgbClr val="FF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04E9977C-37B0-4B46-B053-C366F3B8304C}"/>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Purpose</a:t>
            </a:r>
            <a:endParaRPr lang="zh-CN" altLang="en-US" sz="3000" b="1" dirty="0">
              <a:latin typeface="Times New Roman" panose="02020603050405020304" pitchFamily="18" charset="0"/>
              <a:cs typeface="Times New Roman" panose="02020603050405020304" pitchFamily="18" charset="0"/>
            </a:endParaRPr>
          </a:p>
        </p:txBody>
      </p:sp>
      <p:pic>
        <p:nvPicPr>
          <p:cNvPr id="1026" name="Picture 2" descr="https://gimg2.baidu.com/image_search/src=http%3A%2F%2F5b0988e595225.cdn.sohucs.com%2Fimages%2F20180101%2F50c274f08d6042e587657c3d07641582.jpeg&amp;refer=http%3A%2F%2F5b0988e595225.cdn.sohucs.com&amp;app=2002&amp;size=f9999,10000&amp;q=a80&amp;n=0&amp;g=0n&amp;fmt=auto?sec=1651974005&amp;t=b8a6dd97ac61e400e145650b9927e70f">
            <a:extLst>
              <a:ext uri="{FF2B5EF4-FFF2-40B4-BE49-F238E27FC236}">
                <a16:creationId xmlns:a16="http://schemas.microsoft.com/office/drawing/2014/main" id="{CAB3BE83-5FB2-4AE6-923D-E34443548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356" y="3131793"/>
            <a:ext cx="28575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gimg2.baidu.com/image_search/src=http%3A%2F%2Fhbimg.b0.upaiyun.com%2F1c6735d8229453d2d45ed80c6d6413a67f4dd6841f091-YS18NO_fw658&amp;refer=http%3A%2F%2Fhbimg.b0.upaiyun.com&amp;app=2002&amp;size=f9999,10000&amp;q=a80&amp;n=0&amp;g=0n&amp;fmt=auto?sec=1651974239&amp;t=fb0baba1678a6150d4791b9056ec37c0">
            <a:extLst>
              <a:ext uri="{FF2B5EF4-FFF2-40B4-BE49-F238E27FC236}">
                <a16:creationId xmlns:a16="http://schemas.microsoft.com/office/drawing/2014/main" id="{FFD90C42-A368-4D53-8DE6-D690790B70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775" b="8512"/>
          <a:stretch/>
        </p:blipFill>
        <p:spPr bwMode="auto">
          <a:xfrm>
            <a:off x="6096000" y="3131793"/>
            <a:ext cx="4641201" cy="236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032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escription: A screenshot of a cell phone&#10;&#10;Description automatically generated">
            <a:extLst>
              <a:ext uri="{FF2B5EF4-FFF2-40B4-BE49-F238E27FC236}">
                <a16:creationId xmlns:a16="http://schemas.microsoft.com/office/drawing/2014/main" id="{BA12FECC-9975-4905-B153-D203630FD6F0}"/>
              </a:ext>
            </a:extLst>
          </p:cNvPr>
          <p:cNvPicPr/>
          <p:nvPr/>
        </p:nvPicPr>
        <p:blipFill>
          <a:blip r:embed="rId3" cstate="print">
            <a:extLst>
              <a:ext uri="{28A0092B-C50C-407E-A947-70E740481C1C}">
                <a14:useLocalDpi xmlns:a14="http://schemas.microsoft.com/office/drawing/2010/main" val="0"/>
              </a:ext>
            </a:extLst>
          </a:blip>
          <a:srcRect l="14262" t="4482" r="12180" b="24551"/>
          <a:stretch>
            <a:fillRect/>
          </a:stretch>
        </p:blipFill>
        <p:spPr bwMode="auto">
          <a:xfrm>
            <a:off x="7985760" y="199865"/>
            <a:ext cx="4206240" cy="5394960"/>
          </a:xfrm>
          <a:prstGeom prst="rect">
            <a:avLst/>
          </a:prstGeom>
          <a:noFill/>
          <a:ln>
            <a:noFill/>
          </a:ln>
        </p:spPr>
      </p:pic>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Methods</a:t>
            </a:r>
            <a:endParaRPr lang="zh-CN" altLang="en-US" sz="3000" b="1"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9B947D03-A752-4AB0-A107-A9B02ADF91CA}"/>
              </a:ext>
            </a:extLst>
          </p:cNvPr>
          <p:cNvSpPr txBox="1"/>
          <p:nvPr/>
        </p:nvSpPr>
        <p:spPr>
          <a:xfrm>
            <a:off x="912109" y="1331658"/>
            <a:ext cx="11472396" cy="86177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Participants:</a:t>
            </a:r>
          </a:p>
          <a:p>
            <a:r>
              <a:rPr lang="en-US" altLang="zh-CN" sz="2500" dirty="0">
                <a:latin typeface="Times New Roman" panose="02020603050405020304" pitchFamily="18" charset="0"/>
                <a:cs typeface="Times New Roman" panose="02020603050405020304" pitchFamily="18" charset="0"/>
              </a:rPr>
              <a:t>		</a:t>
            </a:r>
            <a:endParaRPr lang="zh-CN" altLang="en-US" sz="25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6FB513D0-91EC-4D68-A7C4-15932CCF9959}"/>
              </a:ext>
            </a:extLst>
          </p:cNvPr>
          <p:cNvSpPr/>
          <p:nvPr/>
        </p:nvSpPr>
        <p:spPr>
          <a:xfrm>
            <a:off x="928151" y="2365107"/>
            <a:ext cx="3098862" cy="477054"/>
          </a:xfrm>
          <a:prstGeom prst="rect">
            <a:avLst/>
          </a:prstGeom>
        </p:spPr>
        <p:txBody>
          <a:bodyPr wrap="none">
            <a:spAutoFit/>
          </a:bodyPr>
          <a:lstStyle/>
          <a:p>
            <a:r>
              <a:rPr lang="en-US" altLang="zh-CN" sz="2500" dirty="0">
                <a:latin typeface="Times New Roman" panose="02020603050405020304" pitchFamily="18" charset="0"/>
                <a:cs typeface="Times New Roman" panose="02020603050405020304" pitchFamily="18" charset="0"/>
              </a:rPr>
              <a:t>2 groups: </a:t>
            </a:r>
            <a:r>
              <a:rPr lang="en-US" altLang="zh-CN" sz="2500" dirty="0" err="1">
                <a:latin typeface="Times New Roman" panose="02020603050405020304" pitchFamily="18" charset="0"/>
                <a:cs typeface="Times New Roman" panose="02020603050405020304" pitchFamily="18" charset="0"/>
              </a:rPr>
              <a:t>StA</a:t>
            </a:r>
            <a:r>
              <a:rPr lang="en-US" altLang="zh-CN" sz="2500" dirty="0">
                <a:latin typeface="Times New Roman" panose="02020603050405020304" pitchFamily="18" charset="0"/>
                <a:cs typeface="Times New Roman" panose="02020603050405020304" pitchFamily="18" charset="0"/>
              </a:rPr>
              <a:t> vs. </a:t>
            </a:r>
            <a:r>
              <a:rPr lang="en-US" altLang="zh-CN" sz="2500" dirty="0" err="1">
                <a:latin typeface="Times New Roman" panose="02020603050405020304" pitchFamily="18" charset="0"/>
                <a:cs typeface="Times New Roman" panose="02020603050405020304" pitchFamily="18" charset="0"/>
              </a:rPr>
              <a:t>Cont</a:t>
            </a:r>
            <a:endParaRPr lang="zh-CN" altLang="en-US" sz="2500" dirty="0"/>
          </a:p>
        </p:txBody>
      </p:sp>
      <p:sp>
        <p:nvSpPr>
          <p:cNvPr id="6" name="矩形 5">
            <a:extLst>
              <a:ext uri="{FF2B5EF4-FFF2-40B4-BE49-F238E27FC236}">
                <a16:creationId xmlns:a16="http://schemas.microsoft.com/office/drawing/2014/main" id="{C45D2F74-E088-4235-8B1E-FFDB4EA6A263}"/>
              </a:ext>
            </a:extLst>
          </p:cNvPr>
          <p:cNvSpPr/>
          <p:nvPr/>
        </p:nvSpPr>
        <p:spPr>
          <a:xfrm>
            <a:off x="859603" y="2897345"/>
            <a:ext cx="4381264" cy="477054"/>
          </a:xfrm>
          <a:prstGeom prst="rect">
            <a:avLst/>
          </a:prstGeom>
        </p:spPr>
        <p:txBody>
          <a:bodyPr wrap="none">
            <a:spAutoFit/>
          </a:bodyPr>
          <a:lstStyle/>
          <a:p>
            <a:r>
              <a:rPr lang="en-US" altLang="zh-CN" sz="2500" dirty="0">
                <a:latin typeface="Times New Roman" panose="02020603050405020304" pitchFamily="18" charset="0"/>
                <a:cs typeface="Times New Roman" panose="02020603050405020304" pitchFamily="18" charset="0"/>
              </a:rPr>
              <a:t>Trait anxiety, sex, age controlled</a:t>
            </a:r>
            <a:endParaRPr lang="zh-CN" altLang="en-US" sz="2500" dirty="0"/>
          </a:p>
        </p:txBody>
      </p:sp>
      <p:sp>
        <p:nvSpPr>
          <p:cNvPr id="7" name="矩形 6">
            <a:extLst>
              <a:ext uri="{FF2B5EF4-FFF2-40B4-BE49-F238E27FC236}">
                <a16:creationId xmlns:a16="http://schemas.microsoft.com/office/drawing/2014/main" id="{FB4FE76B-5F82-4F16-8035-07769A283FC7}"/>
              </a:ext>
            </a:extLst>
          </p:cNvPr>
          <p:cNvSpPr/>
          <p:nvPr/>
        </p:nvSpPr>
        <p:spPr>
          <a:xfrm>
            <a:off x="912109" y="3552834"/>
            <a:ext cx="4071884" cy="477054"/>
          </a:xfrm>
          <a:prstGeom prst="rect">
            <a:avLst/>
          </a:prstGeom>
        </p:spPr>
        <p:txBody>
          <a:bodyPr wrap="none">
            <a:spAutoFit/>
          </a:bodyPr>
          <a:lstStyle/>
          <a:p>
            <a:r>
              <a:rPr lang="en-US" altLang="zh-CN" sz="2500" b="1" dirty="0">
                <a:latin typeface="Times New Roman" panose="02020603050405020304" pitchFamily="18" charset="0"/>
                <a:cs typeface="Times New Roman" panose="02020603050405020304" pitchFamily="18" charset="0"/>
              </a:rPr>
              <a:t>State Anxiety Manipulation:</a:t>
            </a:r>
            <a:endParaRPr lang="zh-CN" altLang="en-US" sz="2500" b="1" dirty="0"/>
          </a:p>
        </p:txBody>
      </p:sp>
      <p:sp>
        <p:nvSpPr>
          <p:cNvPr id="8" name="矩形 7">
            <a:extLst>
              <a:ext uri="{FF2B5EF4-FFF2-40B4-BE49-F238E27FC236}">
                <a16:creationId xmlns:a16="http://schemas.microsoft.com/office/drawing/2014/main" id="{932EB468-196A-4958-83B7-69A49A42999C}"/>
              </a:ext>
            </a:extLst>
          </p:cNvPr>
          <p:cNvSpPr/>
          <p:nvPr/>
        </p:nvSpPr>
        <p:spPr>
          <a:xfrm>
            <a:off x="859603" y="4078312"/>
            <a:ext cx="9004388" cy="1762662"/>
          </a:xfrm>
          <a:prstGeom prst="rect">
            <a:avLst/>
          </a:prstGeom>
        </p:spPr>
        <p:txBody>
          <a:bodyPr wrap="square">
            <a:spAutoFit/>
          </a:bodyPr>
          <a:lstStyle/>
          <a:p>
            <a:pPr>
              <a:lnSpc>
                <a:spcPct val="150000"/>
              </a:lnSpc>
            </a:pPr>
            <a:r>
              <a:rPr lang="en-US" altLang="zh-CN" sz="2500" dirty="0">
                <a:latin typeface="Times New Roman" panose="02020603050405020304" pitchFamily="18" charset="0"/>
                <a:cs typeface="Times New Roman" panose="02020603050405020304" pitchFamily="18" charset="0"/>
              </a:rPr>
              <a:t>Present a piece of abstract art and would be allowed to prepare for 3 min for a 5 min </a:t>
            </a:r>
            <a:r>
              <a:rPr lang="en-US" altLang="zh-CN" sz="2500" dirty="0">
                <a:solidFill>
                  <a:srgbClr val="FF0000"/>
                </a:solidFill>
                <a:latin typeface="Times New Roman" panose="02020603050405020304" pitchFamily="18" charset="0"/>
                <a:cs typeface="Times New Roman" panose="02020603050405020304" pitchFamily="18" charset="0"/>
              </a:rPr>
              <a:t>public </a:t>
            </a:r>
            <a:r>
              <a:rPr lang="en-US" altLang="zh-CN" sz="2500" dirty="0">
                <a:latin typeface="Times New Roman" panose="02020603050405020304" pitchFamily="18" charset="0"/>
                <a:cs typeface="Times New Roman" panose="02020603050405020304" pitchFamily="18" charset="0"/>
              </a:rPr>
              <a:t>presentation of this artwork to a panel of academic experts (</a:t>
            </a:r>
            <a:r>
              <a:rPr lang="en-US" altLang="zh-CN" sz="2500" dirty="0" err="1">
                <a:latin typeface="Times New Roman" panose="02020603050405020304" pitchFamily="18" charset="0"/>
                <a:cs typeface="Times New Roman" panose="02020603050405020304" pitchFamily="18" charset="0"/>
              </a:rPr>
              <a:t>StA</a:t>
            </a:r>
            <a:r>
              <a:rPr lang="en-US" altLang="zh-CN" sz="2500" dirty="0">
                <a:latin typeface="Times New Roman" panose="02020603050405020304" pitchFamily="18" charset="0"/>
                <a:cs typeface="Times New Roman" panose="02020603050405020304" pitchFamily="18" charset="0"/>
              </a:rPr>
              <a:t>) / </a:t>
            </a:r>
            <a:r>
              <a:rPr lang="en-US" altLang="zh-CN" sz="2500" dirty="0">
                <a:solidFill>
                  <a:srgbClr val="FF0000"/>
                </a:solidFill>
                <a:latin typeface="Times New Roman" panose="02020603050405020304" pitchFamily="18" charset="0"/>
                <a:cs typeface="Times New Roman" panose="02020603050405020304" pitchFamily="18" charset="0"/>
              </a:rPr>
              <a:t>private </a:t>
            </a:r>
            <a:r>
              <a:rPr lang="en-US" altLang="zh-CN" sz="2500" dirty="0">
                <a:latin typeface="Times New Roman" panose="02020603050405020304" pitchFamily="18" charset="0"/>
                <a:cs typeface="Times New Roman" panose="02020603050405020304" pitchFamily="18" charset="0"/>
              </a:rPr>
              <a:t>description (</a:t>
            </a:r>
            <a:r>
              <a:rPr lang="en-US" altLang="zh-CN" sz="2500" dirty="0" err="1">
                <a:latin typeface="Times New Roman" panose="02020603050405020304" pitchFamily="18" charset="0"/>
                <a:cs typeface="Times New Roman" panose="02020603050405020304" pitchFamily="18" charset="0"/>
              </a:rPr>
              <a:t>Cont</a:t>
            </a:r>
            <a:r>
              <a:rPr lang="en-US" altLang="zh-CN" sz="2500" dirty="0">
                <a:latin typeface="Times New Roman" panose="02020603050405020304" pitchFamily="18" charset="0"/>
                <a:cs typeface="Times New Roman" panose="02020603050405020304" pitchFamily="18" charset="0"/>
              </a:rPr>
              <a:t>).</a:t>
            </a:r>
            <a:endParaRPr lang="zh-CN" altLang="en-US" sz="2500" dirty="0"/>
          </a:p>
        </p:txBody>
      </p:sp>
      <p:sp>
        <p:nvSpPr>
          <p:cNvPr id="9" name="矩形 8">
            <a:extLst>
              <a:ext uri="{FF2B5EF4-FFF2-40B4-BE49-F238E27FC236}">
                <a16:creationId xmlns:a16="http://schemas.microsoft.com/office/drawing/2014/main" id="{C9D9A176-F62F-48A2-8789-95FAEF8F1139}"/>
              </a:ext>
            </a:extLst>
          </p:cNvPr>
          <p:cNvSpPr/>
          <p:nvPr/>
        </p:nvSpPr>
        <p:spPr>
          <a:xfrm>
            <a:off x="930386" y="1822755"/>
            <a:ext cx="9409939" cy="477054"/>
          </a:xfrm>
          <a:prstGeom prst="rect">
            <a:avLst/>
          </a:prstGeom>
        </p:spPr>
        <p:txBody>
          <a:bodyPr wrap="square">
            <a:spAutoFit/>
          </a:bodyPr>
          <a:lstStyle/>
          <a:p>
            <a:r>
              <a:rPr lang="en-US" altLang="zh-CN" sz="2500" dirty="0">
                <a:latin typeface="Times New Roman" panose="02020603050405020304" pitchFamily="18" charset="0"/>
                <a:cs typeface="Times New Roman" panose="02020603050405020304" pitchFamily="18" charset="0"/>
              </a:rPr>
              <a:t>42 healthy individuals(age 18–35, 28 females, mean age 27) </a:t>
            </a:r>
            <a:endParaRPr lang="zh-CN" altLang="en-US" sz="2500" dirty="0"/>
          </a:p>
        </p:txBody>
      </p:sp>
      <p:sp>
        <p:nvSpPr>
          <p:cNvPr id="10" name="文本框 9">
            <a:extLst>
              <a:ext uri="{FF2B5EF4-FFF2-40B4-BE49-F238E27FC236}">
                <a16:creationId xmlns:a16="http://schemas.microsoft.com/office/drawing/2014/main" id="{84ECBFBD-092F-48DE-8058-E0411BD5F651}"/>
              </a:ext>
            </a:extLst>
          </p:cNvPr>
          <p:cNvSpPr txBox="1"/>
          <p:nvPr/>
        </p:nvSpPr>
        <p:spPr>
          <a:xfrm>
            <a:off x="928151" y="1329234"/>
            <a:ext cx="11472396"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Participants:</a:t>
            </a:r>
          </a:p>
        </p:txBody>
      </p:sp>
    </p:spTree>
    <p:extLst>
      <p:ext uri="{BB962C8B-B14F-4D97-AF65-F5344CB8AC3E}">
        <p14:creationId xmlns:p14="http://schemas.microsoft.com/office/powerpoint/2010/main" val="2975495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Methods</a:t>
            </a:r>
            <a:endParaRPr lang="zh-CN" altLang="en-US" sz="3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E40937F8-2272-4588-935E-84299CDB024C}"/>
              </a:ext>
            </a:extLst>
          </p:cNvPr>
          <p:cNvPicPr>
            <a:picLocks noChangeAspect="1"/>
          </p:cNvPicPr>
          <p:nvPr/>
        </p:nvPicPr>
        <p:blipFill>
          <a:blip r:embed="rId3"/>
          <a:stretch>
            <a:fillRect/>
          </a:stretch>
        </p:blipFill>
        <p:spPr>
          <a:xfrm>
            <a:off x="4979068" y="1218815"/>
            <a:ext cx="6972300" cy="3124200"/>
          </a:xfrm>
          <a:prstGeom prst="rect">
            <a:avLst/>
          </a:prstGeom>
        </p:spPr>
      </p:pic>
      <p:sp>
        <p:nvSpPr>
          <p:cNvPr id="10" name="文本框 9">
            <a:extLst>
              <a:ext uri="{FF2B5EF4-FFF2-40B4-BE49-F238E27FC236}">
                <a16:creationId xmlns:a16="http://schemas.microsoft.com/office/drawing/2014/main" id="{081323F0-B067-4B9F-AC3F-F0A2F24FE401}"/>
              </a:ext>
            </a:extLst>
          </p:cNvPr>
          <p:cNvSpPr txBox="1"/>
          <p:nvPr/>
        </p:nvSpPr>
        <p:spPr>
          <a:xfrm>
            <a:off x="689811" y="1281107"/>
            <a:ext cx="3874454"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Design</a:t>
            </a:r>
            <a:r>
              <a:rPr lang="en-US" altLang="zh-CN" sz="2500" dirty="0">
                <a:latin typeface="Times New Roman" panose="02020603050405020304" pitchFamily="18" charset="0"/>
                <a:cs typeface="Times New Roman" panose="02020603050405020304" pitchFamily="18" charset="0"/>
              </a:rPr>
              <a:t>	</a:t>
            </a:r>
            <a:endParaRPr lang="zh-CN" altLang="en-US" sz="25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D170CB4C-31A5-4165-BFCE-8523400993F2}"/>
              </a:ext>
            </a:extLst>
          </p:cNvPr>
          <p:cNvSpPr/>
          <p:nvPr/>
        </p:nvSpPr>
        <p:spPr>
          <a:xfrm>
            <a:off x="689811" y="1772947"/>
            <a:ext cx="4684294" cy="2015936"/>
          </a:xfrm>
          <a:prstGeom prst="rect">
            <a:avLst/>
          </a:prstGeom>
        </p:spPr>
        <p:txBody>
          <a:bodyPr wrap="square">
            <a:spAutoFit/>
          </a:bodyPr>
          <a:lstStyle/>
          <a:p>
            <a:r>
              <a:rPr lang="en-US" altLang="zh-CN" sz="2500" dirty="0">
                <a:latin typeface="Times New Roman" panose="02020603050405020304" pitchFamily="18" charset="0"/>
                <a:cs typeface="Times New Roman" panose="02020603050405020304" pitchFamily="18" charset="0"/>
              </a:rPr>
              <a:t>participants were asked to </a:t>
            </a:r>
            <a:r>
              <a:rPr lang="en-US" altLang="zh-CN" sz="2500" dirty="0">
                <a:solidFill>
                  <a:srgbClr val="FF0000"/>
                </a:solidFill>
                <a:latin typeface="Times New Roman" panose="02020603050405020304" pitchFamily="18" charset="0"/>
                <a:cs typeface="Times New Roman" panose="02020603050405020304" pitchFamily="18" charset="0"/>
              </a:rPr>
              <a:t>predict</a:t>
            </a:r>
            <a:r>
              <a:rPr lang="en-US" altLang="zh-CN" sz="2500" dirty="0">
                <a:latin typeface="Times New Roman" panose="02020603050405020304" pitchFamily="18" charset="0"/>
                <a:cs typeface="Times New Roman" panose="02020603050405020304" pitchFamily="18" charset="0"/>
              </a:rPr>
              <a:t> which of the two visual icons was going to </a:t>
            </a:r>
            <a:r>
              <a:rPr lang="en-US" altLang="zh-CN" sz="2500" dirty="0">
                <a:solidFill>
                  <a:srgbClr val="FF0000"/>
                </a:solidFill>
                <a:latin typeface="Times New Roman" panose="02020603050405020304" pitchFamily="18" charset="0"/>
                <a:cs typeface="Times New Roman" panose="02020603050405020304" pitchFamily="18" charset="0"/>
              </a:rPr>
              <a:t>reward</a:t>
            </a:r>
            <a:r>
              <a:rPr lang="en-US" altLang="zh-CN" sz="2500" dirty="0">
                <a:latin typeface="Times New Roman" panose="02020603050405020304" pitchFamily="18" charset="0"/>
                <a:cs typeface="Times New Roman" panose="02020603050405020304" pitchFamily="18" charset="0"/>
              </a:rPr>
              <a:t> them with money(5 pence)</a:t>
            </a:r>
          </a:p>
          <a:p>
            <a:endParaRPr lang="zh-CN" altLang="en-US" sz="2500" dirty="0"/>
          </a:p>
        </p:txBody>
      </p:sp>
      <p:sp>
        <p:nvSpPr>
          <p:cNvPr id="13" name="矩形 12">
            <a:extLst>
              <a:ext uri="{FF2B5EF4-FFF2-40B4-BE49-F238E27FC236}">
                <a16:creationId xmlns:a16="http://schemas.microsoft.com/office/drawing/2014/main" id="{0111A69C-FF40-4B4D-A8CD-6DD508274579}"/>
              </a:ext>
            </a:extLst>
          </p:cNvPr>
          <p:cNvSpPr/>
          <p:nvPr/>
        </p:nvSpPr>
        <p:spPr>
          <a:xfrm>
            <a:off x="689811" y="3788883"/>
            <a:ext cx="6276077" cy="1631216"/>
          </a:xfrm>
          <a:prstGeom prst="rect">
            <a:avLst/>
          </a:prstGeom>
        </p:spPr>
        <p:txBody>
          <a:bodyPr wrap="none">
            <a:spAutoFit/>
          </a:bodyPr>
          <a:lstStyle/>
          <a:p>
            <a:r>
              <a:rPr lang="en-US" altLang="zh-CN" sz="2500" dirty="0">
                <a:latin typeface="Times New Roman" panose="02020603050405020304" pitchFamily="18" charset="0"/>
                <a:cs typeface="Times New Roman" panose="02020603050405020304" pitchFamily="18" charset="0"/>
              </a:rPr>
              <a:t>prediction time (2200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 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a:t>
            </a:r>
          </a:p>
          <a:p>
            <a:r>
              <a:rPr lang="en-US" altLang="zh-CN" sz="2500" dirty="0">
                <a:latin typeface="Times New Roman" panose="02020603050405020304" pitchFamily="18" charset="0"/>
                <a:cs typeface="Times New Roman" panose="02020603050405020304" pitchFamily="18" charset="0"/>
              </a:rPr>
              <a:t>display time (1200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 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a:t>
            </a:r>
          </a:p>
          <a:p>
            <a:r>
              <a:rPr lang="en-US" altLang="zh-CN" sz="2500" dirty="0">
                <a:latin typeface="Times New Roman" panose="02020603050405020304" pitchFamily="18" charset="0"/>
                <a:cs typeface="Times New Roman" panose="02020603050405020304" pitchFamily="18" charset="0"/>
              </a:rPr>
              <a:t>outcome time (1200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 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red or green</a:t>
            </a:r>
          </a:p>
          <a:p>
            <a:r>
              <a:rPr lang="en-US" altLang="zh-CN" sz="2500" dirty="0">
                <a:latin typeface="Times New Roman" panose="02020603050405020304" pitchFamily="18" charset="0"/>
                <a:cs typeface="Times New Roman" panose="02020603050405020304" pitchFamily="18" charset="0"/>
              </a:rPr>
              <a:t>ITI 1250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 ± 250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a:t>
            </a:r>
          </a:p>
        </p:txBody>
      </p:sp>
      <p:sp>
        <p:nvSpPr>
          <p:cNvPr id="7" name="矩形 6">
            <a:extLst>
              <a:ext uri="{FF2B5EF4-FFF2-40B4-BE49-F238E27FC236}">
                <a16:creationId xmlns:a16="http://schemas.microsoft.com/office/drawing/2014/main" id="{518090AE-2265-4D66-A9BE-E0EB15502569}"/>
              </a:ext>
            </a:extLst>
          </p:cNvPr>
          <p:cNvSpPr/>
          <p:nvPr/>
        </p:nvSpPr>
        <p:spPr>
          <a:xfrm>
            <a:off x="3689684" y="5420099"/>
            <a:ext cx="4700993" cy="1246495"/>
          </a:xfrm>
          <a:prstGeom prst="rect">
            <a:avLst/>
          </a:prstGeom>
        </p:spPr>
        <p:txBody>
          <a:bodyPr wrap="square">
            <a:spAutoFit/>
          </a:bodyPr>
          <a:lstStyle/>
          <a:p>
            <a:pPr lvl="0"/>
            <a:r>
              <a:rPr lang="en-US" altLang="zh-CN" sz="2500" dirty="0" err="1">
                <a:solidFill>
                  <a:prstClr val="black"/>
                </a:solidFill>
                <a:latin typeface="Times New Roman" panose="02020603050405020304" pitchFamily="18" charset="0"/>
                <a:cs typeface="Times New Roman" panose="02020603050405020304" pitchFamily="18" charset="0"/>
              </a:rPr>
              <a:t>y</a:t>
            </a:r>
            <a:r>
              <a:rPr lang="en-US" altLang="zh-CN" sz="2500" baseline="-25000" dirty="0" err="1">
                <a:solidFill>
                  <a:prstClr val="black"/>
                </a:solidFill>
                <a:latin typeface="Times New Roman" panose="02020603050405020304" pitchFamily="18" charset="0"/>
                <a:cs typeface="Times New Roman" panose="02020603050405020304" pitchFamily="18" charset="0"/>
              </a:rPr>
              <a:t>i</a:t>
            </a:r>
            <a:r>
              <a:rPr lang="en-US" altLang="zh-CN" sz="2500" baseline="-25000" dirty="0">
                <a:solidFill>
                  <a:prstClr val="black"/>
                </a:solidFill>
                <a:latin typeface="Times New Roman" panose="02020603050405020304" pitchFamily="18" charset="0"/>
                <a:cs typeface="Times New Roman" panose="02020603050405020304" pitchFamily="18" charset="0"/>
              </a:rPr>
              <a:t> </a:t>
            </a:r>
            <a:r>
              <a:rPr lang="en-US" altLang="zh-CN" sz="2500" dirty="0">
                <a:solidFill>
                  <a:prstClr val="black"/>
                </a:solidFill>
                <a:latin typeface="Times New Roman" panose="02020603050405020304" pitchFamily="18" charset="0"/>
                <a:cs typeface="Times New Roman" panose="02020603050405020304" pitchFamily="18" charset="0"/>
              </a:rPr>
              <a:t>= 1 (blue-rewarded)</a:t>
            </a:r>
          </a:p>
          <a:p>
            <a:r>
              <a:rPr lang="en-US" altLang="zh-CN" sz="2500" dirty="0" err="1">
                <a:solidFill>
                  <a:prstClr val="black"/>
                </a:solidFill>
                <a:latin typeface="Times New Roman" panose="02020603050405020304" pitchFamily="18" charset="0"/>
                <a:cs typeface="Times New Roman" panose="02020603050405020304" pitchFamily="18" charset="0"/>
              </a:rPr>
              <a:t>y</a:t>
            </a:r>
            <a:r>
              <a:rPr lang="en-US" altLang="zh-CN" sz="2500" baseline="-25000" dirty="0" err="1">
                <a:solidFill>
                  <a:prstClr val="black"/>
                </a:solidFill>
                <a:latin typeface="Times New Roman" panose="02020603050405020304" pitchFamily="18" charset="0"/>
                <a:cs typeface="Times New Roman" panose="02020603050405020304" pitchFamily="18" charset="0"/>
              </a:rPr>
              <a:t>i</a:t>
            </a:r>
            <a:r>
              <a:rPr lang="en-US" altLang="zh-CN" sz="2500" baseline="-25000" dirty="0">
                <a:solidFill>
                  <a:prstClr val="black"/>
                </a:solidFill>
                <a:latin typeface="Times New Roman" panose="02020603050405020304" pitchFamily="18" charset="0"/>
                <a:cs typeface="Times New Roman" panose="02020603050405020304" pitchFamily="18" charset="0"/>
              </a:rPr>
              <a:t> </a:t>
            </a:r>
            <a:r>
              <a:rPr lang="en-US" altLang="zh-CN" sz="2500" dirty="0">
                <a:solidFill>
                  <a:prstClr val="black"/>
                </a:solidFill>
                <a:latin typeface="Times New Roman" panose="02020603050405020304" pitchFamily="18" charset="0"/>
                <a:cs typeface="Times New Roman" panose="02020603050405020304" pitchFamily="18" charset="0"/>
              </a:rPr>
              <a:t>= 0 (blue-not rewarded)</a:t>
            </a:r>
          </a:p>
          <a:p>
            <a:pPr lvl="0"/>
            <a:endParaRPr lang="en-US" altLang="zh-CN" sz="2500" dirty="0">
              <a:solidFill>
                <a:prstClr val="black"/>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03A37ECB-2D61-4604-9183-E1DCAC9F0DC2}"/>
              </a:ext>
            </a:extLst>
          </p:cNvPr>
          <p:cNvSpPr/>
          <p:nvPr/>
        </p:nvSpPr>
        <p:spPr>
          <a:xfrm>
            <a:off x="7491007" y="5420099"/>
            <a:ext cx="4700993" cy="1246495"/>
          </a:xfrm>
          <a:prstGeom prst="rect">
            <a:avLst/>
          </a:prstGeom>
        </p:spPr>
        <p:txBody>
          <a:bodyPr wrap="square">
            <a:spAutoFit/>
          </a:bodyPr>
          <a:lstStyle/>
          <a:p>
            <a:pPr lvl="0"/>
            <a:r>
              <a:rPr lang="en-US" altLang="zh-CN" sz="2500" dirty="0" err="1">
                <a:solidFill>
                  <a:prstClr val="black"/>
                </a:solidFill>
                <a:latin typeface="Times New Roman" panose="02020603050405020304" pitchFamily="18" charset="0"/>
                <a:cs typeface="Times New Roman" panose="02020603050405020304" pitchFamily="18" charset="0"/>
              </a:rPr>
              <a:t>u</a:t>
            </a:r>
            <a:r>
              <a:rPr lang="en-US" altLang="zh-CN" sz="2500" baseline="-25000" dirty="0" err="1">
                <a:solidFill>
                  <a:prstClr val="black"/>
                </a:solidFill>
                <a:latin typeface="Times New Roman" panose="02020603050405020304" pitchFamily="18" charset="0"/>
                <a:cs typeface="Times New Roman" panose="02020603050405020304" pitchFamily="18" charset="0"/>
              </a:rPr>
              <a:t>i</a:t>
            </a:r>
            <a:r>
              <a:rPr lang="en-US" altLang="zh-CN" sz="2500" baseline="-25000" dirty="0">
                <a:solidFill>
                  <a:prstClr val="black"/>
                </a:solidFill>
                <a:latin typeface="Times New Roman" panose="02020603050405020304" pitchFamily="18" charset="0"/>
                <a:cs typeface="Times New Roman" panose="02020603050405020304" pitchFamily="18" charset="0"/>
              </a:rPr>
              <a:t> </a:t>
            </a:r>
            <a:r>
              <a:rPr lang="en-US" altLang="zh-CN" sz="2500" dirty="0">
                <a:solidFill>
                  <a:prstClr val="black"/>
                </a:solidFill>
                <a:latin typeface="Times New Roman" panose="02020603050405020304" pitchFamily="18" charset="0"/>
                <a:cs typeface="Times New Roman" panose="02020603050405020304" pitchFamily="18" charset="0"/>
              </a:rPr>
              <a:t>= 1 (blue-rewarded)</a:t>
            </a:r>
          </a:p>
          <a:p>
            <a:r>
              <a:rPr lang="en-US" altLang="zh-CN" sz="2500" dirty="0" err="1">
                <a:solidFill>
                  <a:prstClr val="black"/>
                </a:solidFill>
                <a:latin typeface="Times New Roman" panose="02020603050405020304" pitchFamily="18" charset="0"/>
                <a:cs typeface="Times New Roman" panose="02020603050405020304" pitchFamily="18" charset="0"/>
              </a:rPr>
              <a:t>u</a:t>
            </a:r>
            <a:r>
              <a:rPr lang="en-US" altLang="zh-CN" sz="2500" baseline="-25000" dirty="0" err="1">
                <a:solidFill>
                  <a:prstClr val="black"/>
                </a:solidFill>
                <a:latin typeface="Times New Roman" panose="02020603050405020304" pitchFamily="18" charset="0"/>
                <a:cs typeface="Times New Roman" panose="02020603050405020304" pitchFamily="18" charset="0"/>
              </a:rPr>
              <a:t>i</a:t>
            </a:r>
            <a:r>
              <a:rPr lang="en-US" altLang="zh-CN" sz="2500" baseline="-25000" dirty="0">
                <a:solidFill>
                  <a:prstClr val="black"/>
                </a:solidFill>
                <a:latin typeface="Times New Roman" panose="02020603050405020304" pitchFamily="18" charset="0"/>
                <a:cs typeface="Times New Roman" panose="02020603050405020304" pitchFamily="18" charset="0"/>
              </a:rPr>
              <a:t> </a:t>
            </a:r>
            <a:r>
              <a:rPr lang="en-US" altLang="zh-CN" sz="2500" dirty="0">
                <a:solidFill>
                  <a:prstClr val="black"/>
                </a:solidFill>
                <a:latin typeface="Times New Roman" panose="02020603050405020304" pitchFamily="18" charset="0"/>
                <a:cs typeface="Times New Roman" panose="02020603050405020304" pitchFamily="18" charset="0"/>
              </a:rPr>
              <a:t>= 0(blue-not rewarded)</a:t>
            </a:r>
          </a:p>
          <a:p>
            <a:pPr lvl="0"/>
            <a:endParaRPr lang="en-US" altLang="zh-CN" sz="25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82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Methods</a:t>
            </a:r>
            <a:endParaRPr lang="zh-CN" altLang="en-US" sz="3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81323F0-B067-4B9F-AC3F-F0A2F24FE401}"/>
              </a:ext>
            </a:extLst>
          </p:cNvPr>
          <p:cNvSpPr txBox="1"/>
          <p:nvPr/>
        </p:nvSpPr>
        <p:spPr>
          <a:xfrm>
            <a:off x="689810" y="1295893"/>
            <a:ext cx="3874454"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Design</a:t>
            </a:r>
            <a:r>
              <a:rPr lang="en-US" altLang="zh-CN" sz="2500" dirty="0">
                <a:latin typeface="Times New Roman" panose="02020603050405020304" pitchFamily="18" charset="0"/>
                <a:cs typeface="Times New Roman" panose="02020603050405020304" pitchFamily="18" charset="0"/>
              </a:rPr>
              <a:t>	</a:t>
            </a:r>
            <a:endParaRPr lang="zh-CN" altLang="en-US" sz="25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D170CB4C-31A5-4165-BFCE-8523400993F2}"/>
              </a:ext>
            </a:extLst>
          </p:cNvPr>
          <p:cNvSpPr/>
          <p:nvPr/>
        </p:nvSpPr>
        <p:spPr>
          <a:xfrm>
            <a:off x="689810" y="1991444"/>
            <a:ext cx="5710989" cy="1631216"/>
          </a:xfrm>
          <a:prstGeom prst="rect">
            <a:avLst/>
          </a:prstGeom>
        </p:spPr>
        <p:txBody>
          <a:bodyPr wrap="square">
            <a:spAutoFit/>
          </a:bodyPr>
          <a:lstStyle/>
          <a:p>
            <a:r>
              <a:rPr lang="en-US" altLang="zh-CN" sz="2500" dirty="0">
                <a:latin typeface="Times New Roman" panose="02020603050405020304" pitchFamily="18" charset="0"/>
                <a:cs typeface="Times New Roman" panose="02020603050405020304" pitchFamily="18" charset="0"/>
              </a:rPr>
              <a:t>Block1 : resting state (R1:baseline)</a:t>
            </a:r>
          </a:p>
          <a:p>
            <a:r>
              <a:rPr lang="en-US" altLang="zh-CN" sz="2500" dirty="0">
                <a:latin typeface="Times New Roman" panose="02020603050405020304" pitchFamily="18" charset="0"/>
                <a:cs typeface="Times New Roman" panose="02020603050405020304" pitchFamily="18" charset="0"/>
              </a:rPr>
              <a:t>Block2 : reward learning task (TB1)</a:t>
            </a:r>
          </a:p>
          <a:p>
            <a:r>
              <a:rPr lang="en-US" altLang="zh-CN" sz="2500" dirty="0">
                <a:latin typeface="Times New Roman" panose="02020603050405020304" pitchFamily="18" charset="0"/>
                <a:cs typeface="Times New Roman" panose="02020603050405020304" pitchFamily="18" charset="0"/>
              </a:rPr>
              <a:t>Block3 : reward learning task (TB2)</a:t>
            </a:r>
          </a:p>
          <a:p>
            <a:r>
              <a:rPr lang="en-US" altLang="zh-CN" sz="2500" dirty="0">
                <a:latin typeface="Times New Roman" panose="02020603050405020304" pitchFamily="18" charset="0"/>
                <a:cs typeface="Times New Roman" panose="02020603050405020304" pitchFamily="18" charset="0"/>
              </a:rPr>
              <a:t>Block4 : resting state 2 (R2).</a:t>
            </a:r>
          </a:p>
        </p:txBody>
      </p:sp>
      <p:pic>
        <p:nvPicPr>
          <p:cNvPr id="4" name="图片 3">
            <a:extLst>
              <a:ext uri="{FF2B5EF4-FFF2-40B4-BE49-F238E27FC236}">
                <a16:creationId xmlns:a16="http://schemas.microsoft.com/office/drawing/2014/main" id="{5D36B132-2E8C-40F6-BBDA-CE29FDB0AF4F}"/>
              </a:ext>
            </a:extLst>
          </p:cNvPr>
          <p:cNvPicPr>
            <a:picLocks noChangeAspect="1"/>
          </p:cNvPicPr>
          <p:nvPr/>
        </p:nvPicPr>
        <p:blipFill>
          <a:blip r:embed="rId3"/>
          <a:stretch>
            <a:fillRect/>
          </a:stretch>
        </p:blipFill>
        <p:spPr>
          <a:xfrm>
            <a:off x="5806908" y="597841"/>
            <a:ext cx="5951955" cy="3978092"/>
          </a:xfrm>
          <a:prstGeom prst="rect">
            <a:avLst/>
          </a:prstGeom>
        </p:spPr>
      </p:pic>
      <p:sp>
        <p:nvSpPr>
          <p:cNvPr id="8" name="矩形 7">
            <a:extLst>
              <a:ext uri="{FF2B5EF4-FFF2-40B4-BE49-F238E27FC236}">
                <a16:creationId xmlns:a16="http://schemas.microsoft.com/office/drawing/2014/main" id="{54B918F8-BC27-404F-AB88-D3E9B45E30AD}"/>
              </a:ext>
            </a:extLst>
          </p:cNvPr>
          <p:cNvSpPr/>
          <p:nvPr/>
        </p:nvSpPr>
        <p:spPr>
          <a:xfrm>
            <a:off x="846362" y="4229683"/>
            <a:ext cx="9003490" cy="1631216"/>
          </a:xfrm>
          <a:prstGeom prst="rect">
            <a:avLst/>
          </a:prstGeom>
        </p:spPr>
        <p:txBody>
          <a:bodyPr wrap="square">
            <a:spAutoFit/>
          </a:bodyPr>
          <a:lstStyle/>
          <a:p>
            <a:r>
              <a:rPr lang="en-US" altLang="zh-CN" sz="2500" dirty="0">
                <a:latin typeface="Times New Roman" panose="02020603050405020304" pitchFamily="18" charset="0"/>
                <a:cs typeface="Times New Roman" panose="02020603050405020304" pitchFamily="18" charset="0"/>
              </a:rPr>
              <a:t>TB1 TB2: 200 trials each</a:t>
            </a:r>
          </a:p>
          <a:p>
            <a:endParaRPr lang="en-US" altLang="zh-CN" sz="2500" dirty="0">
              <a:latin typeface="Times New Roman" panose="02020603050405020304" pitchFamily="18" charset="0"/>
              <a:cs typeface="Times New Roman" panose="02020603050405020304" pitchFamily="18" charset="0"/>
            </a:endParaRPr>
          </a:p>
          <a:p>
            <a:r>
              <a:rPr lang="en-US" altLang="zh-CN" sz="2500" dirty="0">
                <a:latin typeface="Times New Roman" panose="02020603050405020304" pitchFamily="18" charset="0"/>
                <a:cs typeface="Times New Roman" panose="02020603050405020304" pitchFamily="18" charset="0"/>
              </a:rPr>
              <a:t>Both resting state blocks were 5 min-long recordings of EEG and electrocardiography (ECG) with eyes open.</a:t>
            </a:r>
          </a:p>
        </p:txBody>
      </p:sp>
      <p:sp>
        <p:nvSpPr>
          <p:cNvPr id="9" name="矩形 8">
            <a:extLst>
              <a:ext uri="{FF2B5EF4-FFF2-40B4-BE49-F238E27FC236}">
                <a16:creationId xmlns:a16="http://schemas.microsoft.com/office/drawing/2014/main" id="{951FA9C1-62BD-4911-93C0-A20C91DB8774}"/>
              </a:ext>
            </a:extLst>
          </p:cNvPr>
          <p:cNvSpPr/>
          <p:nvPr/>
        </p:nvSpPr>
        <p:spPr>
          <a:xfrm>
            <a:off x="7042483" y="874840"/>
            <a:ext cx="2225653" cy="2966319"/>
          </a:xfrm>
          <a:prstGeom prst="rect">
            <a:avLst/>
          </a:prstGeom>
          <a:solidFill>
            <a:schemeClr val="tx1">
              <a:lumMod val="50000"/>
              <a:lumOff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0" dirty="0">
                <a:solidFill>
                  <a:srgbClr val="FF0000"/>
                </a:solidFill>
              </a:rPr>
              <a:t>TB1</a:t>
            </a:r>
          </a:p>
        </p:txBody>
      </p:sp>
      <p:sp>
        <p:nvSpPr>
          <p:cNvPr id="12" name="矩形 11">
            <a:extLst>
              <a:ext uri="{FF2B5EF4-FFF2-40B4-BE49-F238E27FC236}">
                <a16:creationId xmlns:a16="http://schemas.microsoft.com/office/drawing/2014/main" id="{F0A10057-B5E5-446B-977A-9664BC32D3C0}"/>
              </a:ext>
            </a:extLst>
          </p:cNvPr>
          <p:cNvSpPr/>
          <p:nvPr/>
        </p:nvSpPr>
        <p:spPr>
          <a:xfrm>
            <a:off x="9268136" y="874839"/>
            <a:ext cx="2225653" cy="2966319"/>
          </a:xfrm>
          <a:prstGeom prst="rect">
            <a:avLst/>
          </a:prstGeom>
          <a:solidFill>
            <a:schemeClr val="accent1">
              <a:lumMod val="60000"/>
              <a:lumOff val="4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0" dirty="0">
                <a:solidFill>
                  <a:srgbClr val="FF0000"/>
                </a:solidFill>
              </a:rPr>
              <a:t>TB2</a:t>
            </a:r>
            <a:endParaRPr lang="zh-CN" altLang="en-US" sz="5000" dirty="0">
              <a:solidFill>
                <a:srgbClr val="FF0000"/>
              </a:solidFill>
            </a:endParaRPr>
          </a:p>
        </p:txBody>
      </p:sp>
    </p:spTree>
    <p:extLst>
      <p:ext uri="{BB962C8B-B14F-4D97-AF65-F5344CB8AC3E}">
        <p14:creationId xmlns:p14="http://schemas.microsoft.com/office/powerpoint/2010/main" val="3185600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Methods</a:t>
            </a:r>
            <a:endParaRPr lang="zh-CN" altLang="en-US" sz="3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81323F0-B067-4B9F-AC3F-F0A2F24FE401}"/>
              </a:ext>
            </a:extLst>
          </p:cNvPr>
          <p:cNvSpPr txBox="1"/>
          <p:nvPr/>
        </p:nvSpPr>
        <p:spPr>
          <a:xfrm>
            <a:off x="689810" y="1295893"/>
            <a:ext cx="3874454"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Design</a:t>
            </a:r>
            <a:r>
              <a:rPr lang="en-US" altLang="zh-CN" sz="2500" dirty="0">
                <a:latin typeface="Times New Roman" panose="02020603050405020304" pitchFamily="18" charset="0"/>
                <a:cs typeface="Times New Roman" panose="02020603050405020304" pitchFamily="18" charset="0"/>
              </a:rPr>
              <a:t>	</a:t>
            </a:r>
            <a:endParaRPr lang="zh-CN" altLang="en-US" sz="25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D170CB4C-31A5-4165-BFCE-8523400993F2}"/>
              </a:ext>
            </a:extLst>
          </p:cNvPr>
          <p:cNvSpPr/>
          <p:nvPr/>
        </p:nvSpPr>
        <p:spPr>
          <a:xfrm>
            <a:off x="689810" y="1991444"/>
            <a:ext cx="5710989" cy="1631216"/>
          </a:xfrm>
          <a:prstGeom prst="rect">
            <a:avLst/>
          </a:prstGeom>
        </p:spPr>
        <p:txBody>
          <a:bodyPr wrap="square">
            <a:spAutoFit/>
          </a:bodyPr>
          <a:lstStyle/>
          <a:p>
            <a:r>
              <a:rPr lang="en-US" altLang="zh-CN" sz="2500" dirty="0">
                <a:latin typeface="Times New Roman" panose="02020603050405020304" pitchFamily="18" charset="0"/>
                <a:cs typeface="Times New Roman" panose="02020603050405020304" pitchFamily="18" charset="0"/>
              </a:rPr>
              <a:t>Block1 : resting state (R1:baseline)</a:t>
            </a:r>
          </a:p>
          <a:p>
            <a:r>
              <a:rPr lang="en-US" altLang="zh-CN" sz="2500" dirty="0">
                <a:latin typeface="Times New Roman" panose="02020603050405020304" pitchFamily="18" charset="0"/>
                <a:cs typeface="Times New Roman" panose="02020603050405020304" pitchFamily="18" charset="0"/>
              </a:rPr>
              <a:t>Block2 : reward learning task (TB1)</a:t>
            </a:r>
          </a:p>
          <a:p>
            <a:r>
              <a:rPr lang="en-US" altLang="zh-CN" sz="2500" dirty="0">
                <a:latin typeface="Times New Roman" panose="02020603050405020304" pitchFamily="18" charset="0"/>
                <a:cs typeface="Times New Roman" panose="02020603050405020304" pitchFamily="18" charset="0"/>
              </a:rPr>
              <a:t>Block3 : reward learning task (TB2)</a:t>
            </a:r>
          </a:p>
          <a:p>
            <a:r>
              <a:rPr lang="en-US" altLang="zh-CN" sz="2500" dirty="0">
                <a:latin typeface="Times New Roman" panose="02020603050405020304" pitchFamily="18" charset="0"/>
                <a:cs typeface="Times New Roman" panose="02020603050405020304" pitchFamily="18" charset="0"/>
              </a:rPr>
              <a:t>Block4 : resting state 2 (R2).</a:t>
            </a:r>
          </a:p>
        </p:txBody>
      </p:sp>
      <p:pic>
        <p:nvPicPr>
          <p:cNvPr id="4" name="图片 3">
            <a:extLst>
              <a:ext uri="{FF2B5EF4-FFF2-40B4-BE49-F238E27FC236}">
                <a16:creationId xmlns:a16="http://schemas.microsoft.com/office/drawing/2014/main" id="{5D36B132-2E8C-40F6-BBDA-CE29FDB0AF4F}"/>
              </a:ext>
            </a:extLst>
          </p:cNvPr>
          <p:cNvPicPr>
            <a:picLocks noChangeAspect="1"/>
          </p:cNvPicPr>
          <p:nvPr/>
        </p:nvPicPr>
        <p:blipFill>
          <a:blip r:embed="rId3"/>
          <a:stretch>
            <a:fillRect/>
          </a:stretch>
        </p:blipFill>
        <p:spPr>
          <a:xfrm>
            <a:off x="5806908" y="597841"/>
            <a:ext cx="5951955" cy="3978092"/>
          </a:xfrm>
          <a:prstGeom prst="rect">
            <a:avLst/>
          </a:prstGeom>
        </p:spPr>
      </p:pic>
      <p:sp>
        <p:nvSpPr>
          <p:cNvPr id="5" name="矩形 4">
            <a:extLst>
              <a:ext uri="{FF2B5EF4-FFF2-40B4-BE49-F238E27FC236}">
                <a16:creationId xmlns:a16="http://schemas.microsoft.com/office/drawing/2014/main" id="{EC177910-F284-4242-988F-0BD6F7F860C8}"/>
              </a:ext>
            </a:extLst>
          </p:cNvPr>
          <p:cNvSpPr/>
          <p:nvPr/>
        </p:nvSpPr>
        <p:spPr>
          <a:xfrm>
            <a:off x="689810" y="4044602"/>
            <a:ext cx="6096000" cy="2067233"/>
          </a:xfrm>
          <a:prstGeom prst="rect">
            <a:avLst/>
          </a:prstGeom>
        </p:spPr>
        <p:txBody>
          <a:bodyPr>
            <a:spAutoFit/>
          </a:bodyPr>
          <a:lstStyle/>
          <a:p>
            <a:pPr lvl="0"/>
            <a:r>
              <a:rPr lang="en-US" altLang="zh-CN" sz="2500" b="1" dirty="0">
                <a:solidFill>
                  <a:prstClr val="black"/>
                </a:solidFill>
                <a:latin typeface="Times New Roman" panose="02020603050405020304" pitchFamily="18" charset="0"/>
                <a:cs typeface="Times New Roman" panose="02020603050405020304" pitchFamily="18" charset="0"/>
              </a:rPr>
              <a:t>Contingencies(p(win | blue):</a:t>
            </a:r>
          </a:p>
          <a:p>
            <a:pPr marL="342900" lvl="0" indent="-342900">
              <a:spcBef>
                <a:spcPts val="4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strongly biased (90/10)</a:t>
            </a:r>
          </a:p>
          <a:p>
            <a:pPr marL="342900" lvl="0" indent="-342900">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moderately biased (70/30)</a:t>
            </a:r>
          </a:p>
          <a:p>
            <a:pPr marL="342900" lvl="0" indent="-342900">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unbiased (50/50)</a:t>
            </a:r>
          </a:p>
          <a:p>
            <a:pPr marL="342900" lvl="0" indent="-342900">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reverse (10/90; 30/70)</a:t>
            </a:r>
          </a:p>
        </p:txBody>
      </p:sp>
      <p:sp>
        <p:nvSpPr>
          <p:cNvPr id="13" name="矩形 12">
            <a:extLst>
              <a:ext uri="{FF2B5EF4-FFF2-40B4-BE49-F238E27FC236}">
                <a16:creationId xmlns:a16="http://schemas.microsoft.com/office/drawing/2014/main" id="{0CECB9D7-A500-41D9-81CB-38A8C49B5097}"/>
              </a:ext>
            </a:extLst>
          </p:cNvPr>
          <p:cNvSpPr/>
          <p:nvPr/>
        </p:nvSpPr>
        <p:spPr>
          <a:xfrm>
            <a:off x="5285872" y="4998061"/>
            <a:ext cx="6096000" cy="477054"/>
          </a:xfrm>
          <a:prstGeom prst="rect">
            <a:avLst/>
          </a:prstGeom>
        </p:spPr>
        <p:txBody>
          <a:bodyPr>
            <a:spAutoFit/>
          </a:bodyPr>
          <a:lstStyle/>
          <a:p>
            <a:pPr lvl="0"/>
            <a:r>
              <a:rPr lang="en-US" altLang="zh-CN" sz="2500" dirty="0">
                <a:solidFill>
                  <a:prstClr val="black"/>
                </a:solidFill>
                <a:latin typeface="Times New Roman" panose="02020603050405020304" pitchFamily="18" charset="0"/>
                <a:cs typeface="Times New Roman" panose="02020603050405020304" pitchFamily="18" charset="0"/>
              </a:rPr>
              <a:t>Randomly generated for each participant</a:t>
            </a:r>
          </a:p>
        </p:txBody>
      </p:sp>
    </p:spTree>
    <p:extLst>
      <p:ext uri="{BB962C8B-B14F-4D97-AF65-F5344CB8AC3E}">
        <p14:creationId xmlns:p14="http://schemas.microsoft.com/office/powerpoint/2010/main" val="2673287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7D2744BE-3A5D-4ABE-A1A2-7E026A6D90D7}"/>
              </a:ext>
            </a:extLst>
          </p:cNvPr>
          <p:cNvSpPr/>
          <p:nvPr/>
        </p:nvSpPr>
        <p:spPr>
          <a:xfrm>
            <a:off x="930442" y="1395209"/>
            <a:ext cx="10700083" cy="1177374"/>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HGF: </a:t>
            </a:r>
            <a:r>
              <a:rPr lang="zh-CN" altLang="en-US" sz="2500" dirty="0">
                <a:latin typeface="Times New Roman" panose="02020603050405020304" pitchFamily="18" charset="0"/>
                <a:cs typeface="Times New Roman" panose="02020603050405020304" pitchFamily="18" charset="0"/>
              </a:rPr>
              <a:t>estimate each participant’s individual </a:t>
            </a:r>
            <a:r>
              <a:rPr lang="zh-CN" altLang="en-US" sz="2500" b="1" dirty="0">
                <a:latin typeface="Times New Roman" panose="02020603050405020304" pitchFamily="18" charset="0"/>
                <a:cs typeface="Times New Roman" panose="02020603050405020304" pitchFamily="18" charset="0"/>
              </a:rPr>
              <a:t>learning characteristics </a:t>
            </a:r>
            <a:r>
              <a:rPr lang="zh-CN" altLang="en-US" sz="2500" dirty="0">
                <a:latin typeface="Times New Roman" panose="02020603050405020304" pitchFamily="18" charset="0"/>
                <a:cs typeface="Times New Roman" panose="02020603050405020304" pitchFamily="18" charset="0"/>
              </a:rPr>
              <a:t>and </a:t>
            </a:r>
            <a:r>
              <a:rPr lang="zh-CN" altLang="en-US" sz="2500" b="1" dirty="0">
                <a:latin typeface="Times New Roman" panose="02020603050405020304" pitchFamily="18" charset="0"/>
                <a:cs typeface="Times New Roman" panose="02020603050405020304" pitchFamily="18" charset="0"/>
              </a:rPr>
              <a:t>belief trajectories </a:t>
            </a:r>
            <a:r>
              <a:rPr lang="zh-CN" altLang="en-US" sz="2500" dirty="0">
                <a:latin typeface="Times New Roman" panose="02020603050405020304" pitchFamily="18" charset="0"/>
                <a:cs typeface="Times New Roman" panose="02020603050405020304" pitchFamily="18" charset="0"/>
              </a:rPr>
              <a:t>during our binary reward learning task.</a:t>
            </a:r>
          </a:p>
        </p:txBody>
      </p:sp>
      <p:sp>
        <p:nvSpPr>
          <p:cNvPr id="4" name="矩形 3">
            <a:extLst>
              <a:ext uri="{FF2B5EF4-FFF2-40B4-BE49-F238E27FC236}">
                <a16:creationId xmlns:a16="http://schemas.microsoft.com/office/drawing/2014/main" id="{047594A9-D81C-4048-B58F-744C95DF1C43}"/>
              </a:ext>
            </a:extLst>
          </p:cNvPr>
          <p:cNvSpPr/>
          <p:nvPr/>
        </p:nvSpPr>
        <p:spPr>
          <a:xfrm>
            <a:off x="1138989" y="2777352"/>
            <a:ext cx="9914021" cy="233153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Changes to the contingencies were abrupt </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HGF change slowly and diffusively over time. </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Expect sudden changes :change-point models, etc.</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Both approaches can successfully deal with both kinds of environments</a:t>
            </a:r>
          </a:p>
        </p:txBody>
      </p:sp>
    </p:spTree>
    <p:extLst>
      <p:ext uri="{BB962C8B-B14F-4D97-AF65-F5344CB8AC3E}">
        <p14:creationId xmlns:p14="http://schemas.microsoft.com/office/powerpoint/2010/main" val="1552135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625642" y="1341709"/>
            <a:ext cx="11261558"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p:sp>
        <p:nvSpPr>
          <p:cNvPr id="8" name="矩形 7">
            <a:extLst>
              <a:ext uri="{FF2B5EF4-FFF2-40B4-BE49-F238E27FC236}">
                <a16:creationId xmlns:a16="http://schemas.microsoft.com/office/drawing/2014/main" id="{09E9F584-B8F6-438F-B4D3-F41044FBB4A8}"/>
              </a:ext>
            </a:extLst>
          </p:cNvPr>
          <p:cNvSpPr/>
          <p:nvPr/>
        </p:nvSpPr>
        <p:spPr>
          <a:xfrm>
            <a:off x="625643" y="1942002"/>
            <a:ext cx="6047874" cy="3485698"/>
          </a:xfrm>
          <a:prstGeom prst="rect">
            <a:avLst/>
          </a:prstGeom>
        </p:spPr>
        <p:txBody>
          <a:bodyPr wrap="square">
            <a:spAutoFit/>
          </a:bodyPr>
          <a:lstStyle/>
          <a:p>
            <a:pPr>
              <a:lnSpc>
                <a:spcPct val="150000"/>
              </a:lnSpc>
            </a:pPr>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1</a:t>
            </a:r>
            <a:r>
              <a:rPr lang="en-US" altLang="zh-CN" sz="2500" dirty="0">
                <a:latin typeface="Times New Roman" panose="02020603050405020304" pitchFamily="18" charset="0"/>
                <a:cs typeface="Times New Roman" panose="02020603050405020304" pitchFamily="18" charset="0"/>
              </a:rPr>
              <a:t>: binary categorical variable of the experimental stimuli</a:t>
            </a:r>
          </a:p>
          <a:p>
            <a:pPr>
              <a:lnSpc>
                <a:spcPct val="150000"/>
              </a:lnSpc>
            </a:pPr>
            <a:r>
              <a:rPr lang="en-US" altLang="zh-CN" sz="2500" dirty="0">
                <a:latin typeface="Times New Roman" panose="02020603050405020304" pitchFamily="18" charset="0"/>
                <a:cs typeface="Times New Roman" panose="02020603050405020304" pitchFamily="18" charset="0"/>
              </a:rPr>
              <a:t>Trial k</a:t>
            </a:r>
          </a:p>
          <a:p>
            <a:pPr>
              <a:lnSpc>
                <a:spcPct val="150000"/>
              </a:lnSpc>
            </a:pPr>
            <a:r>
              <a:rPr lang="en-US" altLang="zh-CN" sz="2500" dirty="0">
                <a:latin typeface="Times New Roman" panose="02020603050405020304" pitchFamily="18" charset="0"/>
                <a:cs typeface="Times New Roman" panose="02020603050405020304" pitchFamily="18" charset="0"/>
              </a:rPr>
              <a:t>Blue Rewarded          x</a:t>
            </a:r>
            <a:r>
              <a:rPr lang="en-US" altLang="zh-CN" sz="2500" baseline="-25000" dirty="0">
                <a:latin typeface="Times New Roman" panose="02020603050405020304" pitchFamily="18" charset="0"/>
                <a:cs typeface="Times New Roman" panose="02020603050405020304" pitchFamily="18" charset="0"/>
              </a:rPr>
              <a:t>1</a:t>
            </a:r>
            <a:r>
              <a:rPr lang="en-US" altLang="zh-CN" sz="2500" baseline="30000" dirty="0">
                <a:latin typeface="Times New Roman" panose="02020603050405020304" pitchFamily="18" charset="0"/>
                <a:cs typeface="Times New Roman" panose="02020603050405020304" pitchFamily="18" charset="0"/>
              </a:rPr>
              <a:t>(k) </a:t>
            </a:r>
            <a:r>
              <a:rPr lang="en-US" altLang="zh-CN" sz="2500" dirty="0">
                <a:latin typeface="Times New Roman" panose="02020603050405020304" pitchFamily="18" charset="0"/>
                <a:cs typeface="Times New Roman" panose="02020603050405020304" pitchFamily="18" charset="0"/>
              </a:rPr>
              <a:t>= 1</a:t>
            </a:r>
          </a:p>
          <a:p>
            <a:pPr>
              <a:lnSpc>
                <a:spcPct val="150000"/>
              </a:lnSpc>
            </a:pPr>
            <a:r>
              <a:rPr lang="en-US" altLang="zh-CN" sz="2500" dirty="0">
                <a:latin typeface="Times New Roman" panose="02020603050405020304" pitchFamily="18" charset="0"/>
                <a:cs typeface="Times New Roman" panose="02020603050405020304" pitchFamily="18" charset="0"/>
              </a:rPr>
              <a:t>Blue not rewarded      x</a:t>
            </a:r>
            <a:r>
              <a:rPr lang="en-US" altLang="zh-CN" sz="2500" baseline="-25000" dirty="0">
                <a:latin typeface="Times New Roman" panose="02020603050405020304" pitchFamily="18" charset="0"/>
                <a:cs typeface="Times New Roman" panose="02020603050405020304" pitchFamily="18" charset="0"/>
              </a:rPr>
              <a:t>1</a:t>
            </a:r>
            <a:r>
              <a:rPr lang="en-US" altLang="zh-CN" sz="2500" baseline="30000" dirty="0">
                <a:latin typeface="Times New Roman" panose="02020603050405020304" pitchFamily="18" charset="0"/>
                <a:cs typeface="Times New Roman" panose="02020603050405020304" pitchFamily="18" charset="0"/>
              </a:rPr>
              <a:t>(k) </a:t>
            </a:r>
            <a:r>
              <a:rPr lang="en-US" altLang="zh-CN" sz="2500" dirty="0">
                <a:latin typeface="Times New Roman" panose="02020603050405020304" pitchFamily="18" charset="0"/>
                <a:cs typeface="Times New Roman" panose="02020603050405020304" pitchFamily="18" charset="0"/>
              </a:rPr>
              <a:t>=0</a:t>
            </a:r>
          </a:p>
          <a:p>
            <a:pPr>
              <a:lnSpc>
                <a:spcPct val="150000"/>
              </a:lnSpc>
            </a:pPr>
            <a:endParaRPr lang="en-US" altLang="zh-CN" sz="25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58E3A52-F933-4448-88CB-5FD8EEC9A0AA}"/>
              </a:ext>
            </a:extLst>
          </p:cNvPr>
          <p:cNvPicPr>
            <a:picLocks noChangeAspect="1"/>
          </p:cNvPicPr>
          <p:nvPr/>
        </p:nvPicPr>
        <p:blipFill>
          <a:blip r:embed="rId3"/>
          <a:stretch>
            <a:fillRect/>
          </a:stretch>
        </p:blipFill>
        <p:spPr>
          <a:xfrm>
            <a:off x="6225338" y="877616"/>
            <a:ext cx="5276850" cy="4638675"/>
          </a:xfrm>
          <a:prstGeom prst="rect">
            <a:avLst/>
          </a:prstGeom>
        </p:spPr>
      </p:pic>
      <p:sp>
        <p:nvSpPr>
          <p:cNvPr id="7" name="矩形 6">
            <a:extLst>
              <a:ext uri="{FF2B5EF4-FFF2-40B4-BE49-F238E27FC236}">
                <a16:creationId xmlns:a16="http://schemas.microsoft.com/office/drawing/2014/main" id="{3004E335-31BC-4B28-AB6D-98C1BFC89845}"/>
              </a:ext>
            </a:extLst>
          </p:cNvPr>
          <p:cNvSpPr/>
          <p:nvPr/>
        </p:nvSpPr>
        <p:spPr>
          <a:xfrm>
            <a:off x="6326155" y="4114800"/>
            <a:ext cx="1436914" cy="12316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026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gimg2.baidu.com/image_search/src=http%3A%2F%2Fs.zdmimg.com%2F201310%2F19%2F5262099737ef8.jpg_mark.jpg&amp;refer=http%3A%2F%2Fs.zdmimg.com&amp;app=2002&amp;size=f9999,10000&amp;q=a80&amp;n=0&amp;g=0n&amp;fmt=auto?sec=1652358000&amp;t=b352714c70b109da50a55f81fd51e14b">
            <a:extLst>
              <a:ext uri="{FF2B5EF4-FFF2-40B4-BE49-F238E27FC236}">
                <a16:creationId xmlns:a16="http://schemas.microsoft.com/office/drawing/2014/main" id="{292A67D9-D383-4BEC-8D68-A60A86E25B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96" b="19564"/>
          <a:stretch/>
        </p:blipFill>
        <p:spPr bwMode="auto">
          <a:xfrm>
            <a:off x="308499" y="2386546"/>
            <a:ext cx="2171252" cy="20450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s://img2.baidu.com/it/u=1804796290,3761794964&amp;fm=253&amp;fmt=auto&amp;app=138&amp;f=JPEG?w=500&amp;h=374">
            <a:extLst>
              <a:ext uri="{FF2B5EF4-FFF2-40B4-BE49-F238E27FC236}">
                <a16:creationId xmlns:a16="http://schemas.microsoft.com/office/drawing/2014/main" id="{9DDC37F8-AD51-40F0-88C7-DAB1CE48EC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3803163" y="2413434"/>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https://img2.baidu.com/it/u=2311145516,2505671531&amp;fm=253&amp;fmt=auto&amp;app=138&amp;f=JPEG?w=500&amp;h=500">
            <a:extLst>
              <a:ext uri="{FF2B5EF4-FFF2-40B4-BE49-F238E27FC236}">
                <a16:creationId xmlns:a16="http://schemas.microsoft.com/office/drawing/2014/main" id="{D4C71D8B-087B-4458-A4D1-754D1A66E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3803163" y="4186807"/>
            <a:ext cx="716128" cy="728184"/>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F7089B5-87F7-4E53-89D8-651E10CDF007}"/>
              </a:ext>
            </a:extLst>
          </p:cNvPr>
          <p:cNvSpPr txBox="1"/>
          <p:nvPr/>
        </p:nvSpPr>
        <p:spPr>
          <a:xfrm>
            <a:off x="5271796" y="2622613"/>
            <a:ext cx="196876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ball is </a:t>
            </a:r>
            <a:r>
              <a:rPr lang="en-US" altLang="zh-CN" dirty="0">
                <a:solidFill>
                  <a:srgbClr val="FF0000"/>
                </a:solidFill>
                <a:latin typeface="Times New Roman" panose="02020603050405020304" pitchFamily="18" charset="0"/>
                <a:cs typeface="Times New Roman" panose="02020603050405020304" pitchFamily="18" charset="0"/>
              </a:rPr>
              <a:t>red</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FAF853B-0CFB-4A32-B469-0E8C94ED75A8}"/>
              </a:ext>
            </a:extLst>
          </p:cNvPr>
          <p:cNvSpPr txBox="1"/>
          <p:nvPr/>
        </p:nvSpPr>
        <p:spPr>
          <a:xfrm>
            <a:off x="5271796" y="4181567"/>
            <a:ext cx="196876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The ball is </a:t>
            </a:r>
            <a:r>
              <a:rPr lang="en-US" altLang="zh-CN" dirty="0">
                <a:solidFill>
                  <a:srgbClr val="00B050"/>
                </a:solidFill>
                <a:latin typeface="Times New Roman" panose="02020603050405020304" pitchFamily="18" charset="0"/>
                <a:cs typeface="Times New Roman" panose="02020603050405020304" pitchFamily="18" charset="0"/>
              </a:rPr>
              <a:t>green</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3EB7789A-9E65-46E4-9C7D-6E9DC980D2E4}"/>
              </a:ext>
            </a:extLst>
          </p:cNvPr>
          <p:cNvSpPr txBox="1"/>
          <p:nvPr/>
        </p:nvSpPr>
        <p:spPr>
          <a:xfrm>
            <a:off x="3301481" y="1433787"/>
            <a:ext cx="334346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information </a:t>
            </a:r>
            <a:endParaRPr lang="zh-CN" altLang="en-US" dirty="0">
              <a:latin typeface="Times New Roman" panose="02020603050405020304" pitchFamily="18" charset="0"/>
              <a:cs typeface="Times New Roman" panose="02020603050405020304" pitchFamily="18" charset="0"/>
            </a:endParaRPr>
          </a:p>
        </p:txBody>
      </p:sp>
      <p:grpSp>
        <p:nvGrpSpPr>
          <p:cNvPr id="18" name="组合 17">
            <a:extLst>
              <a:ext uri="{FF2B5EF4-FFF2-40B4-BE49-F238E27FC236}">
                <a16:creationId xmlns:a16="http://schemas.microsoft.com/office/drawing/2014/main" id="{BFB2646B-7EB7-44FA-9F2A-006997C47158}"/>
              </a:ext>
            </a:extLst>
          </p:cNvPr>
          <p:cNvGrpSpPr/>
          <p:nvPr/>
        </p:nvGrpSpPr>
        <p:grpSpPr>
          <a:xfrm>
            <a:off x="7559354" y="1874412"/>
            <a:ext cx="1744824" cy="1772933"/>
            <a:chOff x="4553339" y="2889582"/>
            <a:chExt cx="2047296" cy="2080278"/>
          </a:xfrm>
        </p:grpSpPr>
        <p:pic>
          <p:nvPicPr>
            <p:cNvPr id="8" name="Picture 4" descr="https://img2.baidu.com/it/u=1804796290,3761794964&amp;fm=253&amp;fmt=auto&amp;app=138&amp;f=JPEG?w=500&amp;h=374">
              <a:extLst>
                <a:ext uri="{FF2B5EF4-FFF2-40B4-BE49-F238E27FC236}">
                  <a16:creationId xmlns:a16="http://schemas.microsoft.com/office/drawing/2014/main" id="{E141C4DE-A1C1-49B1-9EC5-3CBA1B215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553339" y="2889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img2.baidu.com/it/u=1804796290,3761794964&amp;fm=253&amp;fmt=auto&amp;app=138&amp;f=JPEG?w=500&amp;h=374">
              <a:extLst>
                <a:ext uri="{FF2B5EF4-FFF2-40B4-BE49-F238E27FC236}">
                  <a16:creationId xmlns:a16="http://schemas.microsoft.com/office/drawing/2014/main" id="{FA8C70C4-DD84-4B9B-8ABE-A0B0A3AA19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705739" y="3041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img2.baidu.com/it/u=1804796290,3761794964&amp;fm=253&amp;fmt=auto&amp;app=138&amp;f=JPEG?w=500&amp;h=374">
              <a:extLst>
                <a:ext uri="{FF2B5EF4-FFF2-40B4-BE49-F238E27FC236}">
                  <a16:creationId xmlns:a16="http://schemas.microsoft.com/office/drawing/2014/main" id="{6BD827D1-7A49-4AF9-A359-FD63A9112F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858139" y="31943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img2.baidu.com/it/u=1804796290,3761794964&amp;fm=253&amp;fmt=auto&amp;app=138&amp;f=JPEG?w=500&amp;h=374">
              <a:extLst>
                <a:ext uri="{FF2B5EF4-FFF2-40B4-BE49-F238E27FC236}">
                  <a16:creationId xmlns:a16="http://schemas.microsoft.com/office/drawing/2014/main" id="{7C3DA6E5-F32F-43CF-B288-30A47D845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010539" y="33467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img2.baidu.com/it/u=1804796290,3761794964&amp;fm=253&amp;fmt=auto&amp;app=138&amp;f=JPEG?w=500&amp;h=374">
              <a:extLst>
                <a:ext uri="{FF2B5EF4-FFF2-40B4-BE49-F238E27FC236}">
                  <a16:creationId xmlns:a16="http://schemas.microsoft.com/office/drawing/2014/main" id="{07D79CE2-8F83-4042-B617-F69800FC5A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162939" y="34991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img2.baidu.com/it/u=1804796290,3761794964&amp;fm=253&amp;fmt=auto&amp;app=138&amp;f=JPEG?w=500&amp;h=374">
              <a:extLst>
                <a:ext uri="{FF2B5EF4-FFF2-40B4-BE49-F238E27FC236}">
                  <a16:creationId xmlns:a16="http://schemas.microsoft.com/office/drawing/2014/main" id="{A594939E-B3D4-4638-A5A8-38EF190700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315339" y="3651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img2.baidu.com/it/u=1804796290,3761794964&amp;fm=253&amp;fmt=auto&amp;app=138&amp;f=JPEG?w=500&amp;h=374">
              <a:extLst>
                <a:ext uri="{FF2B5EF4-FFF2-40B4-BE49-F238E27FC236}">
                  <a16:creationId xmlns:a16="http://schemas.microsoft.com/office/drawing/2014/main" id="{072C7CFF-6A90-4840-8DCF-0733220AD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467739" y="3803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s://img2.baidu.com/it/u=2311145516,2505671531&amp;fm=253&amp;fmt=auto&amp;app=138&amp;f=JPEG?w=500&amp;h=500">
              <a:extLst>
                <a:ext uri="{FF2B5EF4-FFF2-40B4-BE49-F238E27FC236}">
                  <a16:creationId xmlns:a16="http://schemas.microsoft.com/office/drawing/2014/main" id="{1998CAD7-6FE4-45D8-BE84-033CCB1EA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579707" y="39368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https://img2.baidu.com/it/u=2311145516,2505671531&amp;fm=253&amp;fmt=auto&amp;app=138&amp;f=JPEG?w=500&amp;h=500">
              <a:extLst>
                <a:ext uri="{FF2B5EF4-FFF2-40B4-BE49-F238E27FC236}">
                  <a16:creationId xmlns:a16="http://schemas.microsoft.com/office/drawing/2014/main" id="{5E21A3B8-134A-441E-80E2-FE765FB237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732107" y="40892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img2.baidu.com/it/u=2311145516,2505671531&amp;fm=253&amp;fmt=auto&amp;app=138&amp;f=JPEG?w=500&amp;h=500">
              <a:extLst>
                <a:ext uri="{FF2B5EF4-FFF2-40B4-BE49-F238E27FC236}">
                  <a16:creationId xmlns:a16="http://schemas.microsoft.com/office/drawing/2014/main" id="{565225B1-50ED-4481-B4BD-BC33F83BD8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884507" y="4241676"/>
              <a:ext cx="716128" cy="72818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文本框 18">
            <a:extLst>
              <a:ext uri="{FF2B5EF4-FFF2-40B4-BE49-F238E27FC236}">
                <a16:creationId xmlns:a16="http://schemas.microsoft.com/office/drawing/2014/main" id="{B6D7D694-5AC1-4211-BB77-778BBACF5BA9}"/>
              </a:ext>
            </a:extLst>
          </p:cNvPr>
          <p:cNvSpPr txBox="1"/>
          <p:nvPr/>
        </p:nvSpPr>
        <p:spPr>
          <a:xfrm>
            <a:off x="7152001" y="1022784"/>
            <a:ext cx="334346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Second information </a:t>
            </a:r>
            <a:endParaRPr lang="zh-CN" altLang="en-US" dirty="0">
              <a:latin typeface="Times New Roman" panose="02020603050405020304" pitchFamily="18" charset="0"/>
              <a:cs typeface="Times New Roman" panose="02020603050405020304" pitchFamily="18" charset="0"/>
            </a:endParaRPr>
          </a:p>
        </p:txBody>
      </p:sp>
      <p:sp>
        <p:nvSpPr>
          <p:cNvPr id="20" name="文本框 19">
            <a:extLst>
              <a:ext uri="{FF2B5EF4-FFF2-40B4-BE49-F238E27FC236}">
                <a16:creationId xmlns:a16="http://schemas.microsoft.com/office/drawing/2014/main" id="{1844E069-7B9E-4F40-AAA4-30279FCFD6E1}"/>
              </a:ext>
            </a:extLst>
          </p:cNvPr>
          <p:cNvSpPr txBox="1"/>
          <p:nvPr/>
        </p:nvSpPr>
        <p:spPr>
          <a:xfrm>
            <a:off x="9668398" y="2295247"/>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en-US" altLang="zh-CN" dirty="0">
                <a:solidFill>
                  <a:srgbClr val="00B050"/>
                </a:solidFill>
                <a:latin typeface="Times New Roman" panose="02020603050405020304" pitchFamily="18" charset="0"/>
                <a:cs typeface="Times New Roman" panose="02020603050405020304" pitchFamily="18" charset="0"/>
              </a:rPr>
              <a:t>   :  3</a:t>
            </a:r>
            <a:endParaRPr lang="zh-CN" altLang="en-US" dirty="0">
              <a:solidFill>
                <a:srgbClr val="00B050"/>
              </a:solidFill>
              <a:latin typeface="Times New Roman" panose="02020603050405020304" pitchFamily="18" charset="0"/>
              <a:cs typeface="Times New Roman" panose="02020603050405020304" pitchFamily="18" charset="0"/>
            </a:endParaRPr>
          </a:p>
        </p:txBody>
      </p:sp>
      <p:grpSp>
        <p:nvGrpSpPr>
          <p:cNvPr id="33" name="组合 32">
            <a:extLst>
              <a:ext uri="{FF2B5EF4-FFF2-40B4-BE49-F238E27FC236}">
                <a16:creationId xmlns:a16="http://schemas.microsoft.com/office/drawing/2014/main" id="{A740D5FB-39F8-42FE-AC24-067C603177AC}"/>
              </a:ext>
            </a:extLst>
          </p:cNvPr>
          <p:cNvGrpSpPr/>
          <p:nvPr/>
        </p:nvGrpSpPr>
        <p:grpSpPr>
          <a:xfrm>
            <a:off x="7436066" y="4428505"/>
            <a:ext cx="1996036" cy="2002553"/>
            <a:chOff x="4519467" y="4342263"/>
            <a:chExt cx="2065475" cy="2072218"/>
          </a:xfrm>
        </p:grpSpPr>
        <p:pic>
          <p:nvPicPr>
            <p:cNvPr id="23" name="Picture 4" descr="https://img2.baidu.com/it/u=1804796290,3761794964&amp;fm=253&amp;fmt=auto&amp;app=138&amp;f=JPEG?w=500&amp;h=374">
              <a:extLst>
                <a:ext uri="{FF2B5EF4-FFF2-40B4-BE49-F238E27FC236}">
                  <a16:creationId xmlns:a16="http://schemas.microsoft.com/office/drawing/2014/main" id="{EDB49BC0-7CAE-418C-B071-C3723925B2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519467" y="4342263"/>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img2.baidu.com/it/u=1804796290,3761794964&amp;fm=253&amp;fmt=auto&amp;app=138&amp;f=JPEG?w=500&amp;h=374">
              <a:extLst>
                <a:ext uri="{FF2B5EF4-FFF2-40B4-BE49-F238E27FC236}">
                  <a16:creationId xmlns:a16="http://schemas.microsoft.com/office/drawing/2014/main" id="{38D924E6-58FD-4B37-B127-365AFAD5F3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671867" y="4494663"/>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mg2.baidu.com/it/u=2311145516,2505671531&amp;fm=253&amp;fmt=auto&amp;app=138&amp;f=JPEG?w=500&amp;h=500">
              <a:extLst>
                <a:ext uri="{FF2B5EF4-FFF2-40B4-BE49-F238E27FC236}">
                  <a16:creationId xmlns:a16="http://schemas.microsoft.com/office/drawing/2014/main" id="{E828A053-E362-42A6-A210-8F7C2F8944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4802014" y="46194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img2.baidu.com/it/u=2311145516,2505671531&amp;fm=253&amp;fmt=auto&amp;app=138&amp;f=JPEG?w=500&amp;h=500">
              <a:extLst>
                <a:ext uri="{FF2B5EF4-FFF2-40B4-BE49-F238E27FC236}">
                  <a16:creationId xmlns:a16="http://schemas.microsoft.com/office/drawing/2014/main" id="{68AFCC35-EAFF-4163-AB52-E6659E1AA1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4954414" y="47718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img2.baidu.com/it/u=2311145516,2505671531&amp;fm=253&amp;fmt=auto&amp;app=138&amp;f=JPEG?w=500&amp;h=500">
              <a:extLst>
                <a:ext uri="{FF2B5EF4-FFF2-40B4-BE49-F238E27FC236}">
                  <a16:creationId xmlns:a16="http://schemas.microsoft.com/office/drawing/2014/main" id="{F28EBF28-E472-4DA6-85E6-CD6BE83309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106814" y="49242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img2.baidu.com/it/u=2311145516,2505671531&amp;fm=253&amp;fmt=auto&amp;app=138&amp;f=JPEG?w=500&amp;h=500">
              <a:extLst>
                <a:ext uri="{FF2B5EF4-FFF2-40B4-BE49-F238E27FC236}">
                  <a16:creationId xmlns:a16="http://schemas.microsoft.com/office/drawing/2014/main" id="{8985A6BF-3B21-4A3C-A7B7-2FC68CD1BF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259214" y="50766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mg2.baidu.com/it/u=2311145516,2505671531&amp;fm=253&amp;fmt=auto&amp;app=138&amp;f=JPEG?w=500&amp;h=500">
              <a:extLst>
                <a:ext uri="{FF2B5EF4-FFF2-40B4-BE49-F238E27FC236}">
                  <a16:creationId xmlns:a16="http://schemas.microsoft.com/office/drawing/2014/main" id="{2EB48773-69FF-4BB0-AC28-5716EC4070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411614" y="52290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img2.baidu.com/it/u=2311145516,2505671531&amp;fm=253&amp;fmt=auto&amp;app=138&amp;f=JPEG?w=500&amp;h=500">
              <a:extLst>
                <a:ext uri="{FF2B5EF4-FFF2-40B4-BE49-F238E27FC236}">
                  <a16:creationId xmlns:a16="http://schemas.microsoft.com/office/drawing/2014/main" id="{66F2DE65-9A0C-430E-BB41-1B76F65007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564014" y="53814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img2.baidu.com/it/u=2311145516,2505671531&amp;fm=253&amp;fmt=auto&amp;app=138&amp;f=JPEG?w=500&amp;h=500">
              <a:extLst>
                <a:ext uri="{FF2B5EF4-FFF2-40B4-BE49-F238E27FC236}">
                  <a16:creationId xmlns:a16="http://schemas.microsoft.com/office/drawing/2014/main" id="{21400FA1-1CCB-462E-B401-E947958C32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716414" y="55338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https://img2.baidu.com/it/u=2311145516,2505671531&amp;fm=253&amp;fmt=auto&amp;app=138&amp;f=JPEG?w=500&amp;h=500">
              <a:extLst>
                <a:ext uri="{FF2B5EF4-FFF2-40B4-BE49-F238E27FC236}">
                  <a16:creationId xmlns:a16="http://schemas.microsoft.com/office/drawing/2014/main" id="{F4CEA869-E7E8-4ADB-A302-8B567DD63F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868814" y="5686297"/>
              <a:ext cx="716128" cy="728184"/>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文本框 33">
            <a:extLst>
              <a:ext uri="{FF2B5EF4-FFF2-40B4-BE49-F238E27FC236}">
                <a16:creationId xmlns:a16="http://schemas.microsoft.com/office/drawing/2014/main" id="{AF4A44F9-39B7-4F77-94A9-8F7D8869E296}"/>
              </a:ext>
            </a:extLst>
          </p:cNvPr>
          <p:cNvSpPr txBox="1"/>
          <p:nvPr/>
        </p:nvSpPr>
        <p:spPr>
          <a:xfrm>
            <a:off x="9802137" y="4549215"/>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2</a:t>
            </a:r>
            <a:r>
              <a:rPr lang="en-US" altLang="zh-CN" dirty="0">
                <a:solidFill>
                  <a:srgbClr val="00B050"/>
                </a:solidFill>
                <a:latin typeface="Times New Roman" panose="02020603050405020304" pitchFamily="18" charset="0"/>
                <a:cs typeface="Times New Roman" panose="02020603050405020304" pitchFamily="18" charset="0"/>
              </a:rPr>
              <a:t>   :  8</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09234662-6E29-46BC-BCAF-B95CEE60237A}"/>
              </a:ext>
            </a:extLst>
          </p:cNvPr>
          <p:cNvSpPr txBox="1"/>
          <p:nvPr/>
        </p:nvSpPr>
        <p:spPr>
          <a:xfrm>
            <a:off x="9432102" y="1744565"/>
            <a:ext cx="185179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Third information </a:t>
            </a:r>
            <a:endParaRPr lang="zh-CN" altLang="en-US" dirty="0">
              <a:latin typeface="Times New Roman" panose="02020603050405020304" pitchFamily="18" charset="0"/>
              <a:cs typeface="Times New Roman" panose="02020603050405020304" pitchFamily="18" charset="0"/>
            </a:endParaRPr>
          </a:p>
        </p:txBody>
      </p:sp>
      <p:sp>
        <p:nvSpPr>
          <p:cNvPr id="36" name="箭头: 下 35">
            <a:extLst>
              <a:ext uri="{FF2B5EF4-FFF2-40B4-BE49-F238E27FC236}">
                <a16:creationId xmlns:a16="http://schemas.microsoft.com/office/drawing/2014/main" id="{DF4996DF-3393-4F39-9424-867F8136FA47}"/>
              </a:ext>
            </a:extLst>
          </p:cNvPr>
          <p:cNvSpPr/>
          <p:nvPr/>
        </p:nvSpPr>
        <p:spPr>
          <a:xfrm>
            <a:off x="9951854" y="3026745"/>
            <a:ext cx="716128" cy="123734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1416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9" grpId="0"/>
      <p:bldP spid="20" grpId="0"/>
      <p:bldP spid="34" grpId="0"/>
      <p:bldP spid="35" grpId="0"/>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625642" y="1341709"/>
            <a:ext cx="11261558"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p:sp>
        <p:nvSpPr>
          <p:cNvPr id="8" name="矩形 7">
            <a:extLst>
              <a:ext uri="{FF2B5EF4-FFF2-40B4-BE49-F238E27FC236}">
                <a16:creationId xmlns:a16="http://schemas.microsoft.com/office/drawing/2014/main" id="{09E9F584-B8F6-438F-B4D3-F41044FBB4A8}"/>
              </a:ext>
            </a:extLst>
          </p:cNvPr>
          <p:cNvSpPr/>
          <p:nvPr/>
        </p:nvSpPr>
        <p:spPr>
          <a:xfrm>
            <a:off x="625643" y="1942002"/>
            <a:ext cx="6047874" cy="2908617"/>
          </a:xfrm>
          <a:prstGeom prst="rect">
            <a:avLst/>
          </a:prstGeom>
        </p:spPr>
        <p:txBody>
          <a:bodyPr wrap="square">
            <a:spAutoFit/>
          </a:bodyPr>
          <a:lstStyle/>
          <a:p>
            <a:pPr>
              <a:lnSpc>
                <a:spcPct val="150000"/>
              </a:lnSpc>
            </a:pPr>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the </a:t>
            </a:r>
            <a:r>
              <a:rPr lang="en-US" altLang="zh-CN" sz="2500" b="1" dirty="0">
                <a:latin typeface="Times New Roman" panose="02020603050405020304" pitchFamily="18" charset="0"/>
                <a:cs typeface="Times New Roman" panose="02020603050405020304" pitchFamily="18" charset="0"/>
              </a:rPr>
              <a:t>true value of the tendency </a:t>
            </a:r>
            <a:r>
              <a:rPr lang="en-US" altLang="zh-CN" sz="2500" dirty="0">
                <a:latin typeface="Times New Roman" panose="02020603050405020304" pitchFamily="18" charset="0"/>
                <a:cs typeface="Times New Roman" panose="02020603050405020304" pitchFamily="18" charset="0"/>
              </a:rPr>
              <a:t>of the stimulus-outcome contingency</a:t>
            </a:r>
          </a:p>
          <a:p>
            <a:pPr>
              <a:lnSpc>
                <a:spcPct val="150000"/>
              </a:lnSpc>
            </a:pPr>
            <a:r>
              <a:rPr lang="en-US" altLang="zh-CN" sz="2500" dirty="0">
                <a:latin typeface="Times New Roman" panose="02020603050405020304" pitchFamily="18" charset="0"/>
                <a:cs typeface="Times New Roman" panose="02020603050405020304" pitchFamily="18" charset="0"/>
              </a:rPr>
              <a:t>(learning rate) </a:t>
            </a:r>
          </a:p>
          <a:p>
            <a:pPr>
              <a:lnSpc>
                <a:spcPct val="150000"/>
              </a:lnSpc>
            </a:pPr>
            <a:r>
              <a:rPr lang="pt-BR" altLang="zh-CN" sz="2500" dirty="0">
                <a:latin typeface="Times New Roman" panose="02020603050405020304" pitchFamily="18" charset="0"/>
                <a:cs typeface="Times New Roman" panose="02020603050405020304" pitchFamily="18" charset="0"/>
              </a:rPr>
              <a:t>p(x</a:t>
            </a:r>
            <a:r>
              <a:rPr lang="pt-BR" altLang="zh-CN" sz="2500" baseline="-25000" dirty="0">
                <a:latin typeface="Times New Roman" panose="02020603050405020304" pitchFamily="18" charset="0"/>
                <a:cs typeface="Times New Roman" panose="02020603050405020304" pitchFamily="18" charset="0"/>
              </a:rPr>
              <a:t>1</a:t>
            </a:r>
            <a:r>
              <a:rPr lang="pt-BR" altLang="zh-CN" sz="2500" dirty="0">
                <a:latin typeface="Times New Roman" panose="02020603050405020304" pitchFamily="18" charset="0"/>
                <a:cs typeface="Times New Roman" panose="02020603050405020304" pitchFamily="18" charset="0"/>
              </a:rPr>
              <a:t> | x</a:t>
            </a:r>
            <a:r>
              <a:rPr lang="pt-BR" altLang="zh-CN" sz="2500" baseline="-25000" dirty="0">
                <a:latin typeface="Times New Roman" panose="02020603050405020304" pitchFamily="18" charset="0"/>
                <a:cs typeface="Times New Roman" panose="02020603050405020304" pitchFamily="18" charset="0"/>
              </a:rPr>
              <a:t>2</a:t>
            </a:r>
            <a:r>
              <a:rPr lang="pt-BR" altLang="zh-CN" sz="2500" dirty="0">
                <a:latin typeface="Times New Roman" panose="02020603050405020304" pitchFamily="18" charset="0"/>
                <a:cs typeface="Times New Roman" panose="02020603050405020304" pitchFamily="18" charset="0"/>
              </a:rPr>
              <a:t>) = Bernoulli (x</a:t>
            </a:r>
            <a:r>
              <a:rPr lang="pt-BR" altLang="zh-CN" sz="2500" baseline="-25000" dirty="0">
                <a:latin typeface="Times New Roman" panose="02020603050405020304" pitchFamily="18" charset="0"/>
                <a:cs typeface="Times New Roman" panose="02020603050405020304" pitchFamily="18" charset="0"/>
              </a:rPr>
              <a:t>1</a:t>
            </a:r>
            <a:r>
              <a:rPr lang="pt-BR" altLang="zh-CN" sz="2500" dirty="0">
                <a:latin typeface="Times New Roman" panose="02020603050405020304" pitchFamily="18" charset="0"/>
                <a:cs typeface="Times New Roman" panose="02020603050405020304" pitchFamily="18" charset="0"/>
              </a:rPr>
              <a:t>; s(x</a:t>
            </a:r>
            <a:r>
              <a:rPr lang="pt-BR" altLang="zh-CN" sz="2500" baseline="-25000" dirty="0">
                <a:latin typeface="Times New Roman" panose="02020603050405020304" pitchFamily="18" charset="0"/>
                <a:cs typeface="Times New Roman" panose="02020603050405020304" pitchFamily="18" charset="0"/>
              </a:rPr>
              <a:t>2</a:t>
            </a:r>
            <a:r>
              <a:rPr lang="pt-BR" altLang="zh-CN" sz="2500" dirty="0">
                <a:latin typeface="Times New Roman" panose="02020603050405020304" pitchFamily="18" charset="0"/>
                <a:cs typeface="Times New Roman" panose="02020603050405020304" pitchFamily="18" charset="0"/>
              </a:rPr>
              <a:t>))</a:t>
            </a:r>
          </a:p>
          <a:p>
            <a:pPr>
              <a:lnSpc>
                <a:spcPct val="150000"/>
              </a:lnSpc>
            </a:pPr>
            <a:r>
              <a:rPr lang="en-US" altLang="zh-CN" sz="2500" dirty="0">
                <a:latin typeface="Times New Roman" panose="02020603050405020304" pitchFamily="18" charset="0"/>
                <a:cs typeface="Times New Roman" panose="02020603050405020304" pitchFamily="18" charset="0"/>
              </a:rPr>
              <a:t>s(x</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 1/(1 + exp(-x</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a:t>
            </a:r>
          </a:p>
        </p:txBody>
      </p:sp>
      <p:sp>
        <p:nvSpPr>
          <p:cNvPr id="3" name="矩形 2">
            <a:extLst>
              <a:ext uri="{FF2B5EF4-FFF2-40B4-BE49-F238E27FC236}">
                <a16:creationId xmlns:a16="http://schemas.microsoft.com/office/drawing/2014/main" id="{DBD1919A-79AB-4CF5-B19D-FE81BB355FF0}"/>
              </a:ext>
            </a:extLst>
          </p:cNvPr>
          <p:cNvSpPr/>
          <p:nvPr/>
        </p:nvSpPr>
        <p:spPr>
          <a:xfrm>
            <a:off x="330991" y="5313938"/>
            <a:ext cx="10203269" cy="1288751"/>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We can then measure the </a:t>
            </a:r>
            <a:r>
              <a:rPr lang="en-US" altLang="zh-CN" b="1" dirty="0">
                <a:latin typeface="Times New Roman" panose="02020603050405020304" pitchFamily="18" charset="0"/>
                <a:cs typeface="Times New Roman" panose="02020603050405020304" pitchFamily="18" charset="0"/>
              </a:rPr>
              <a:t>change in expectation at the lowest level and interpret it as an implied learning rate (</a:t>
            </a:r>
            <a:r>
              <a:rPr lang="zh-CN" altLang="en-US" b="1" dirty="0">
                <a:latin typeface="Times New Roman" panose="02020603050405020304" pitchFamily="18" charset="0"/>
                <a:cs typeface="Times New Roman" panose="02020603050405020304" pitchFamily="18" charset="0"/>
              </a:rPr>
              <a:t>𝛼</a:t>
            </a:r>
            <a:r>
              <a:rPr lang="en-US" altLang="zh-CN" b="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This is defined as the </a:t>
            </a:r>
            <a:r>
              <a:rPr lang="en-US" altLang="zh-CN" b="1" dirty="0">
                <a:latin typeface="Times New Roman" panose="02020603050405020304" pitchFamily="18" charset="0"/>
                <a:cs typeface="Times New Roman" panose="02020603050405020304" pitchFamily="18" charset="0"/>
              </a:rPr>
              <a:t>sigmoid transformed difference </a:t>
            </a:r>
            <a:r>
              <a:rPr lang="en-US" altLang="zh-CN" dirty="0">
                <a:latin typeface="Times New Roman" panose="02020603050405020304" pitchFamily="18" charset="0"/>
                <a:cs typeface="Times New Roman" panose="02020603050405020304" pitchFamily="18" charset="0"/>
              </a:rPr>
              <a:t>between </a:t>
            </a:r>
            <a:r>
              <a:rPr lang="zh-CN" altLang="en-US" dirty="0">
                <a:latin typeface="Times New Roman" panose="02020603050405020304" pitchFamily="18" charset="0"/>
                <a:cs typeface="Times New Roman" panose="02020603050405020304" pitchFamily="18" charset="0"/>
              </a:rPr>
              <a:t>𝜇</a:t>
            </a:r>
            <a:r>
              <a:rPr lang="en-US" altLang="zh-CN" dirty="0">
                <a:latin typeface="Times New Roman" panose="02020603050405020304" pitchFamily="18" charset="0"/>
                <a:cs typeface="Times New Roman" panose="02020603050405020304" pitchFamily="18" charset="0"/>
              </a:rPr>
              <a:t>2 </a:t>
            </a:r>
            <a:r>
              <a:rPr lang="en-US" altLang="zh-CN" b="1" dirty="0">
                <a:latin typeface="Times New Roman" panose="02020603050405020304" pitchFamily="18" charset="0"/>
                <a:cs typeface="Times New Roman" panose="02020603050405020304" pitchFamily="18" charset="0"/>
              </a:rPr>
              <a:t>before seeing the input and after seeing it</a:t>
            </a:r>
            <a:r>
              <a:rPr lang="en-US" altLang="zh-CN" dirty="0">
                <a:latin typeface="Times New Roman" panose="02020603050405020304" pitchFamily="18" charset="0"/>
                <a:cs typeface="Times New Roman" panose="02020603050405020304" pitchFamily="18" charset="0"/>
              </a:rPr>
              <a:t>, relative to the difference between the observed inputs u and its prediction s(</a:t>
            </a:r>
            <a:r>
              <a:rPr lang="zh-CN" altLang="en-US" dirty="0">
                <a:latin typeface="Times New Roman" panose="02020603050405020304" pitchFamily="18" charset="0"/>
                <a:cs typeface="Times New Roman" panose="02020603050405020304" pitchFamily="18" charset="0"/>
              </a:rPr>
              <a:t>𝜇</a:t>
            </a:r>
            <a:r>
              <a:rPr lang="en-US" altLang="zh-CN" dirty="0">
                <a:latin typeface="Times New Roman" panose="02020603050405020304" pitchFamily="18" charset="0"/>
                <a:cs typeface="Times New Roman" panose="02020603050405020304" pitchFamily="18" charset="0"/>
              </a:rPr>
              <a:t>2)</a:t>
            </a:r>
          </a:p>
        </p:txBody>
      </p:sp>
      <p:pic>
        <p:nvPicPr>
          <p:cNvPr id="7" name="图片 6">
            <a:extLst>
              <a:ext uri="{FF2B5EF4-FFF2-40B4-BE49-F238E27FC236}">
                <a16:creationId xmlns:a16="http://schemas.microsoft.com/office/drawing/2014/main" id="{7BDF092A-49EC-4909-B9E8-F1B4B42C6F72}"/>
              </a:ext>
            </a:extLst>
          </p:cNvPr>
          <p:cNvPicPr>
            <a:picLocks noChangeAspect="1"/>
          </p:cNvPicPr>
          <p:nvPr/>
        </p:nvPicPr>
        <p:blipFill>
          <a:blip r:embed="rId3"/>
          <a:stretch>
            <a:fillRect/>
          </a:stretch>
        </p:blipFill>
        <p:spPr>
          <a:xfrm>
            <a:off x="6225338" y="877616"/>
            <a:ext cx="5276850" cy="4638675"/>
          </a:xfrm>
          <a:prstGeom prst="rect">
            <a:avLst/>
          </a:prstGeom>
        </p:spPr>
      </p:pic>
      <p:sp>
        <p:nvSpPr>
          <p:cNvPr id="6" name="矩形 5">
            <a:extLst>
              <a:ext uri="{FF2B5EF4-FFF2-40B4-BE49-F238E27FC236}">
                <a16:creationId xmlns:a16="http://schemas.microsoft.com/office/drawing/2014/main" id="{C58CC88A-7CE2-44B6-BCEB-1C671FF3273B}"/>
              </a:ext>
            </a:extLst>
          </p:cNvPr>
          <p:cNvSpPr/>
          <p:nvPr/>
        </p:nvSpPr>
        <p:spPr>
          <a:xfrm>
            <a:off x="6326155" y="4114800"/>
            <a:ext cx="4777274" cy="12316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593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625642" y="1341709"/>
            <a:ext cx="11261558"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p:sp>
        <p:nvSpPr>
          <p:cNvPr id="8" name="矩形 7">
            <a:extLst>
              <a:ext uri="{FF2B5EF4-FFF2-40B4-BE49-F238E27FC236}">
                <a16:creationId xmlns:a16="http://schemas.microsoft.com/office/drawing/2014/main" id="{09E9F584-B8F6-438F-B4D3-F41044FBB4A8}"/>
              </a:ext>
            </a:extLst>
          </p:cNvPr>
          <p:cNvSpPr/>
          <p:nvPr/>
        </p:nvSpPr>
        <p:spPr>
          <a:xfrm>
            <a:off x="625643" y="1942002"/>
            <a:ext cx="6047874" cy="1177374"/>
          </a:xfrm>
          <a:prstGeom prst="rect">
            <a:avLst/>
          </a:prstGeom>
        </p:spPr>
        <p:txBody>
          <a:bodyPr wrap="square">
            <a:spAutoFit/>
          </a:bodyPr>
          <a:lstStyle/>
          <a:p>
            <a:pPr>
              <a:lnSpc>
                <a:spcPct val="150000"/>
              </a:lnSpc>
            </a:pPr>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the </a:t>
            </a:r>
            <a:r>
              <a:rPr lang="en-US" altLang="zh-CN" sz="2500" b="1" dirty="0">
                <a:latin typeface="Times New Roman" panose="02020603050405020304" pitchFamily="18" charset="0"/>
                <a:cs typeface="Times New Roman" panose="02020603050405020304" pitchFamily="18" charset="0"/>
              </a:rPr>
              <a:t>true value of the tendency </a:t>
            </a:r>
            <a:r>
              <a:rPr lang="en-US" altLang="zh-CN" sz="2500" dirty="0">
                <a:latin typeface="Times New Roman" panose="02020603050405020304" pitchFamily="18" charset="0"/>
                <a:cs typeface="Times New Roman" panose="02020603050405020304" pitchFamily="18" charset="0"/>
              </a:rPr>
              <a:t>of the stimulus-outcome contingency</a:t>
            </a:r>
          </a:p>
        </p:txBody>
      </p:sp>
      <p:pic>
        <p:nvPicPr>
          <p:cNvPr id="7" name="图片 6">
            <a:extLst>
              <a:ext uri="{FF2B5EF4-FFF2-40B4-BE49-F238E27FC236}">
                <a16:creationId xmlns:a16="http://schemas.microsoft.com/office/drawing/2014/main" id="{7BDF092A-49EC-4909-B9E8-F1B4B42C6F72}"/>
              </a:ext>
            </a:extLst>
          </p:cNvPr>
          <p:cNvPicPr>
            <a:picLocks noChangeAspect="1"/>
          </p:cNvPicPr>
          <p:nvPr/>
        </p:nvPicPr>
        <p:blipFill>
          <a:blip r:embed="rId3"/>
          <a:stretch>
            <a:fillRect/>
          </a:stretch>
        </p:blipFill>
        <p:spPr>
          <a:xfrm>
            <a:off x="6225338" y="877616"/>
            <a:ext cx="5276850" cy="4638675"/>
          </a:xfrm>
          <a:prstGeom prst="rect">
            <a:avLst/>
          </a:prstGeom>
        </p:spPr>
      </p:pic>
      <p:sp>
        <p:nvSpPr>
          <p:cNvPr id="6" name="矩形 5">
            <a:extLst>
              <a:ext uri="{FF2B5EF4-FFF2-40B4-BE49-F238E27FC236}">
                <a16:creationId xmlns:a16="http://schemas.microsoft.com/office/drawing/2014/main" id="{C58CC88A-7CE2-44B6-BCEB-1C671FF3273B}"/>
              </a:ext>
            </a:extLst>
          </p:cNvPr>
          <p:cNvSpPr/>
          <p:nvPr/>
        </p:nvSpPr>
        <p:spPr>
          <a:xfrm>
            <a:off x="6372808" y="2813180"/>
            <a:ext cx="4777274" cy="12316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8610C24-CB0C-4800-AF42-2FB1541DA36C}"/>
              </a:ext>
            </a:extLst>
          </p:cNvPr>
          <p:cNvSpPr/>
          <p:nvPr/>
        </p:nvSpPr>
        <p:spPr>
          <a:xfrm>
            <a:off x="214930" y="5472552"/>
            <a:ext cx="11672270" cy="707886"/>
          </a:xfrm>
          <a:prstGeom prst="rect">
            <a:avLst/>
          </a:prstGeom>
        </p:spPr>
        <p:txBody>
          <a:bodyPr wrap="square">
            <a:spAutoFit/>
          </a:bodyPr>
          <a:lstStyle/>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H</a:t>
            </a:r>
            <a:r>
              <a:rPr lang="zh-CN" altLang="en-US" sz="2000" dirty="0">
                <a:latin typeface="Times New Roman" panose="02020603050405020304" pitchFamily="18" charset="0"/>
                <a:cs typeface="Times New Roman" panose="02020603050405020304" pitchFamily="18" charset="0"/>
              </a:rPr>
              <a:t>igh volatility estimates (𝜇</a:t>
            </a:r>
            <a:r>
              <a:rPr lang="en-US" altLang="zh-CN" sz="2000" baseline="-25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 increase the speed with which beliefs at level 2 change</a:t>
            </a:r>
            <a:r>
              <a:rPr lang="en-US" altLang="zh-CN"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Larger values of the tonic (time-invariant) part of the variance (</a:t>
            </a:r>
            <a:r>
              <a:rPr lang="zh-CN" altLang="en-US" sz="2000" dirty="0">
                <a:latin typeface="Times New Roman" panose="02020603050405020304" pitchFamily="18" charset="0"/>
                <a:cs typeface="Times New Roman" panose="02020603050405020304" pitchFamily="18" charset="0"/>
              </a:rPr>
              <a:t>𝜔</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generally increase the step size of x</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 </a:t>
            </a:r>
          </a:p>
        </p:txBody>
      </p:sp>
      <p:sp>
        <p:nvSpPr>
          <p:cNvPr id="14" name="矩形 13">
            <a:extLst>
              <a:ext uri="{FF2B5EF4-FFF2-40B4-BE49-F238E27FC236}">
                <a16:creationId xmlns:a16="http://schemas.microsoft.com/office/drawing/2014/main" id="{BCBF9748-3DC3-45F8-93D3-5175EF0451A3}"/>
              </a:ext>
            </a:extLst>
          </p:cNvPr>
          <p:cNvSpPr/>
          <p:nvPr/>
        </p:nvSpPr>
        <p:spPr>
          <a:xfrm>
            <a:off x="790389" y="3860373"/>
            <a:ext cx="3932487" cy="1246495"/>
          </a:xfrm>
          <a:prstGeom prst="rect">
            <a:avLst/>
          </a:prstGeom>
        </p:spPr>
        <p:txBody>
          <a:bodyPr wrap="none">
            <a:spAutoFit/>
          </a:bodyPr>
          <a:lstStyle/>
          <a:p>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2</a:t>
            </a:r>
            <a:r>
              <a:rPr lang="en-US" altLang="zh-CN" sz="2500" baseline="30000" dirty="0">
                <a:latin typeface="Times New Roman" panose="02020603050405020304" pitchFamily="18" charset="0"/>
                <a:cs typeface="Times New Roman" panose="02020603050405020304" pitchFamily="18" charset="0"/>
              </a:rPr>
              <a:t>(k)</a:t>
            </a:r>
            <a:r>
              <a:rPr lang="en-US" altLang="zh-CN" sz="2500" dirty="0">
                <a:latin typeface="Times New Roman" panose="02020603050405020304" pitchFamily="18" charset="0"/>
                <a:cs typeface="Times New Roman" panose="02020603050405020304" pitchFamily="18" charset="0"/>
              </a:rPr>
              <a:t> ~ </a:t>
            </a:r>
            <a:r>
              <a:rPr lang="en-US" altLang="zh-CN" sz="2500" i="1" dirty="0">
                <a:latin typeface="Times New Roman" panose="02020603050405020304" pitchFamily="18" charset="0"/>
                <a:cs typeface="Times New Roman" panose="02020603050405020304" pitchFamily="18" charset="0"/>
              </a:rPr>
              <a:t>N</a:t>
            </a:r>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2</a:t>
            </a:r>
            <a:r>
              <a:rPr lang="en-US" altLang="zh-CN" sz="2500" baseline="30000" dirty="0">
                <a:latin typeface="Times New Roman" panose="02020603050405020304" pitchFamily="18" charset="0"/>
                <a:cs typeface="Times New Roman" panose="02020603050405020304" pitchFamily="18" charset="0"/>
              </a:rPr>
              <a:t>(k-1)</a:t>
            </a:r>
            <a:r>
              <a:rPr lang="en-US" altLang="zh-CN" sz="2500" dirty="0">
                <a:latin typeface="Times New Roman" panose="02020603050405020304" pitchFamily="18" charset="0"/>
                <a:cs typeface="Times New Roman" panose="02020603050405020304" pitchFamily="18" charset="0"/>
              </a:rPr>
              <a:t>, exp(</a:t>
            </a:r>
            <a:r>
              <a:rPr lang="el-GR" altLang="zh-CN" sz="2500" dirty="0">
                <a:solidFill>
                  <a:srgbClr val="FF0000"/>
                </a:solidFill>
                <a:latin typeface="Times New Roman" panose="02020603050405020304" pitchFamily="18" charset="0"/>
                <a:cs typeface="Times New Roman" panose="02020603050405020304" pitchFamily="18" charset="0"/>
              </a:rPr>
              <a:t>κ</a:t>
            </a:r>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a:t>
            </a:r>
            <a:r>
              <a:rPr lang="en-US" altLang="zh-CN" sz="25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500" baseline="-250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2</a:t>
            </a:r>
            <a:r>
              <a:rPr lang="en-US" altLang="zh-CN" sz="25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500" dirty="0">
              <a:latin typeface="Times New Roman" panose="02020603050405020304" pitchFamily="18" charset="0"/>
              <a:cs typeface="Times New Roman" panose="02020603050405020304" pitchFamily="18" charset="0"/>
            </a:endParaRPr>
          </a:p>
          <a:p>
            <a:r>
              <a:rPr lang="zh-CN" altLang="en-US" sz="2500" dirty="0">
                <a:solidFill>
                  <a:srgbClr val="FF0000"/>
                </a:solidFill>
                <a:latin typeface="Times New Roman" panose="02020603050405020304" pitchFamily="18" charset="0"/>
                <a:cs typeface="Times New Roman" panose="02020603050405020304" pitchFamily="18" charset="0"/>
              </a:rPr>
              <a:t>𝜅</a:t>
            </a:r>
            <a:r>
              <a:rPr lang="en-US" altLang="zh-CN" sz="2500" dirty="0">
                <a:solidFill>
                  <a:srgbClr val="FF0000"/>
                </a:solidFill>
                <a:latin typeface="Times New Roman" panose="02020603050405020304" pitchFamily="18" charset="0"/>
                <a:cs typeface="Times New Roman" panose="02020603050405020304" pitchFamily="18" charset="0"/>
              </a:rPr>
              <a:t>: coupling strength</a:t>
            </a:r>
          </a:p>
          <a:p>
            <a:r>
              <a:rPr lang="zh-CN" altLang="en-US" sz="2500" dirty="0">
                <a:solidFill>
                  <a:srgbClr val="00B050"/>
                </a:solidFill>
                <a:latin typeface="Times New Roman" panose="02020603050405020304" pitchFamily="18" charset="0"/>
                <a:cs typeface="Times New Roman" panose="02020603050405020304" pitchFamily="18" charset="0"/>
              </a:rPr>
              <a:t>𝜔</a:t>
            </a:r>
            <a:r>
              <a:rPr lang="en-US" altLang="zh-CN" sz="2500" baseline="-25000" dirty="0">
                <a:solidFill>
                  <a:srgbClr val="00B050"/>
                </a:solidFill>
                <a:latin typeface="Times New Roman" panose="02020603050405020304" pitchFamily="18" charset="0"/>
                <a:cs typeface="Times New Roman" panose="02020603050405020304" pitchFamily="18" charset="0"/>
              </a:rPr>
              <a:t>2</a:t>
            </a:r>
            <a:r>
              <a:rPr lang="zh-CN" altLang="en-US" sz="2500" dirty="0">
                <a:solidFill>
                  <a:srgbClr val="00B050"/>
                </a:solidFill>
                <a:latin typeface="Times New Roman" panose="02020603050405020304" pitchFamily="18" charset="0"/>
                <a:cs typeface="Times New Roman" panose="02020603050405020304" pitchFamily="18" charset="0"/>
              </a:rPr>
              <a:t> </a:t>
            </a:r>
            <a:r>
              <a:rPr lang="en-US" altLang="zh-CN" sz="2500" dirty="0">
                <a:solidFill>
                  <a:srgbClr val="00B050"/>
                </a:solidFill>
                <a:latin typeface="Times New Roman" panose="02020603050405020304" pitchFamily="18" charset="0"/>
                <a:cs typeface="Times New Roman" panose="02020603050405020304" pitchFamily="18" charset="0"/>
              </a:rPr>
              <a:t>: tonic volatility</a:t>
            </a:r>
            <a:endParaRPr lang="zh-CN" altLang="en-US" sz="2500"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0747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625642" y="1341709"/>
            <a:ext cx="11261558"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p:sp>
        <p:nvSpPr>
          <p:cNvPr id="8" name="矩形 7">
            <a:extLst>
              <a:ext uri="{FF2B5EF4-FFF2-40B4-BE49-F238E27FC236}">
                <a16:creationId xmlns:a16="http://schemas.microsoft.com/office/drawing/2014/main" id="{09E9F584-B8F6-438F-B4D3-F41044FBB4A8}"/>
              </a:ext>
            </a:extLst>
          </p:cNvPr>
          <p:cNvSpPr/>
          <p:nvPr/>
        </p:nvSpPr>
        <p:spPr>
          <a:xfrm>
            <a:off x="625643" y="1942002"/>
            <a:ext cx="6047874" cy="1177374"/>
          </a:xfrm>
          <a:prstGeom prst="rect">
            <a:avLst/>
          </a:prstGeom>
        </p:spPr>
        <p:txBody>
          <a:bodyPr wrap="square">
            <a:spAutoFit/>
          </a:bodyPr>
          <a:lstStyle/>
          <a:p>
            <a:pPr>
              <a:lnSpc>
                <a:spcPct val="150000"/>
              </a:lnSpc>
            </a:pPr>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the </a:t>
            </a:r>
            <a:r>
              <a:rPr lang="en-US" altLang="zh-CN" sz="2500" b="1" dirty="0">
                <a:latin typeface="Times New Roman" panose="02020603050405020304" pitchFamily="18" charset="0"/>
                <a:cs typeface="Times New Roman" panose="02020603050405020304" pitchFamily="18" charset="0"/>
              </a:rPr>
              <a:t>true value of the tendency </a:t>
            </a:r>
            <a:r>
              <a:rPr lang="en-US" altLang="zh-CN" sz="2500" dirty="0">
                <a:latin typeface="Times New Roman" panose="02020603050405020304" pitchFamily="18" charset="0"/>
                <a:cs typeface="Times New Roman" panose="02020603050405020304" pitchFamily="18" charset="0"/>
              </a:rPr>
              <a:t>of the stimulus-outcome contingency</a:t>
            </a:r>
          </a:p>
        </p:txBody>
      </p:sp>
      <p:pic>
        <p:nvPicPr>
          <p:cNvPr id="7" name="图片 6">
            <a:extLst>
              <a:ext uri="{FF2B5EF4-FFF2-40B4-BE49-F238E27FC236}">
                <a16:creationId xmlns:a16="http://schemas.microsoft.com/office/drawing/2014/main" id="{7BDF092A-49EC-4909-B9E8-F1B4B42C6F72}"/>
              </a:ext>
            </a:extLst>
          </p:cNvPr>
          <p:cNvPicPr>
            <a:picLocks noChangeAspect="1"/>
          </p:cNvPicPr>
          <p:nvPr/>
        </p:nvPicPr>
        <p:blipFill>
          <a:blip r:embed="rId3"/>
          <a:stretch>
            <a:fillRect/>
          </a:stretch>
        </p:blipFill>
        <p:spPr>
          <a:xfrm>
            <a:off x="6225338" y="877616"/>
            <a:ext cx="5276850" cy="4638675"/>
          </a:xfrm>
          <a:prstGeom prst="rect">
            <a:avLst/>
          </a:prstGeom>
        </p:spPr>
      </p:pic>
      <p:sp>
        <p:nvSpPr>
          <p:cNvPr id="6" name="矩形 5">
            <a:extLst>
              <a:ext uri="{FF2B5EF4-FFF2-40B4-BE49-F238E27FC236}">
                <a16:creationId xmlns:a16="http://schemas.microsoft.com/office/drawing/2014/main" id="{C58CC88A-7CE2-44B6-BCEB-1C671FF3273B}"/>
              </a:ext>
            </a:extLst>
          </p:cNvPr>
          <p:cNvSpPr/>
          <p:nvPr/>
        </p:nvSpPr>
        <p:spPr>
          <a:xfrm>
            <a:off x="6372808" y="2813180"/>
            <a:ext cx="4777274" cy="12316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BCBF9748-3DC3-45F8-93D3-5175EF0451A3}"/>
              </a:ext>
            </a:extLst>
          </p:cNvPr>
          <p:cNvSpPr/>
          <p:nvPr/>
        </p:nvSpPr>
        <p:spPr>
          <a:xfrm>
            <a:off x="790389" y="3860373"/>
            <a:ext cx="3932487" cy="1246495"/>
          </a:xfrm>
          <a:prstGeom prst="rect">
            <a:avLst/>
          </a:prstGeom>
        </p:spPr>
        <p:txBody>
          <a:bodyPr wrap="none">
            <a:spAutoFit/>
          </a:bodyPr>
          <a:lstStyle/>
          <a:p>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2</a:t>
            </a:r>
            <a:r>
              <a:rPr lang="en-US" altLang="zh-CN" sz="2500" baseline="30000" dirty="0">
                <a:latin typeface="Times New Roman" panose="02020603050405020304" pitchFamily="18" charset="0"/>
                <a:cs typeface="Times New Roman" panose="02020603050405020304" pitchFamily="18" charset="0"/>
              </a:rPr>
              <a:t>(k)</a:t>
            </a:r>
            <a:r>
              <a:rPr lang="en-US" altLang="zh-CN" sz="2500" dirty="0">
                <a:latin typeface="Times New Roman" panose="02020603050405020304" pitchFamily="18" charset="0"/>
                <a:cs typeface="Times New Roman" panose="02020603050405020304" pitchFamily="18" charset="0"/>
              </a:rPr>
              <a:t> ~ </a:t>
            </a:r>
            <a:r>
              <a:rPr lang="en-US" altLang="zh-CN" sz="2500" i="1" dirty="0">
                <a:latin typeface="Times New Roman" panose="02020603050405020304" pitchFamily="18" charset="0"/>
                <a:cs typeface="Times New Roman" panose="02020603050405020304" pitchFamily="18" charset="0"/>
              </a:rPr>
              <a:t>N</a:t>
            </a:r>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2</a:t>
            </a:r>
            <a:r>
              <a:rPr lang="en-US" altLang="zh-CN" sz="2500" baseline="30000" dirty="0">
                <a:latin typeface="Times New Roman" panose="02020603050405020304" pitchFamily="18" charset="0"/>
                <a:cs typeface="Times New Roman" panose="02020603050405020304" pitchFamily="18" charset="0"/>
              </a:rPr>
              <a:t>(k-1)</a:t>
            </a:r>
            <a:r>
              <a:rPr lang="en-US" altLang="zh-CN" sz="2500" dirty="0">
                <a:latin typeface="Times New Roman" panose="02020603050405020304" pitchFamily="18" charset="0"/>
                <a:cs typeface="Times New Roman" panose="02020603050405020304" pitchFamily="18" charset="0"/>
              </a:rPr>
              <a:t>, exp(</a:t>
            </a:r>
            <a:r>
              <a:rPr lang="el-GR" altLang="zh-CN" sz="2500" dirty="0">
                <a:solidFill>
                  <a:srgbClr val="FF0000"/>
                </a:solidFill>
                <a:latin typeface="Times New Roman" panose="02020603050405020304" pitchFamily="18" charset="0"/>
                <a:cs typeface="Times New Roman" panose="02020603050405020304" pitchFamily="18" charset="0"/>
              </a:rPr>
              <a:t>κ</a:t>
            </a:r>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a:t>
            </a:r>
            <a:r>
              <a:rPr lang="en-US" altLang="zh-CN" sz="25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500" baseline="-25000" dirty="0">
                <a:solidFill>
                  <a:srgbClr val="00B050"/>
                </a:solidFill>
                <a:latin typeface="Times New Roman" panose="02020603050405020304" pitchFamily="18" charset="0"/>
                <a:cs typeface="Times New Roman" panose="02020603050405020304" pitchFamily="18" charset="0"/>
                <a:sym typeface="Symbol" panose="05050102010706020507" pitchFamily="18" charset="2"/>
              </a:rPr>
              <a:t>2</a:t>
            </a:r>
            <a:r>
              <a:rPr lang="en-US" altLang="zh-CN" sz="2500" dirty="0">
                <a:latin typeface="Times New Roman" panose="02020603050405020304" pitchFamily="18" charset="0"/>
                <a:cs typeface="Times New Roman" panose="02020603050405020304" pitchFamily="18" charset="0"/>
                <a:sym typeface="Symbol" panose="05050102010706020507" pitchFamily="18" charset="2"/>
              </a:rPr>
              <a:t>))</a:t>
            </a:r>
            <a:endParaRPr lang="en-US" altLang="zh-CN" sz="2500" dirty="0">
              <a:latin typeface="Times New Roman" panose="02020603050405020304" pitchFamily="18" charset="0"/>
              <a:cs typeface="Times New Roman" panose="02020603050405020304" pitchFamily="18" charset="0"/>
            </a:endParaRPr>
          </a:p>
          <a:p>
            <a:r>
              <a:rPr lang="zh-CN" altLang="en-US" sz="2500" dirty="0">
                <a:solidFill>
                  <a:srgbClr val="FF0000"/>
                </a:solidFill>
                <a:latin typeface="Times New Roman" panose="02020603050405020304" pitchFamily="18" charset="0"/>
                <a:cs typeface="Times New Roman" panose="02020603050405020304" pitchFamily="18" charset="0"/>
              </a:rPr>
              <a:t>𝜅</a:t>
            </a:r>
            <a:r>
              <a:rPr lang="en-US" altLang="zh-CN" sz="2500" dirty="0">
                <a:solidFill>
                  <a:srgbClr val="FF0000"/>
                </a:solidFill>
                <a:latin typeface="Times New Roman" panose="02020603050405020304" pitchFamily="18" charset="0"/>
                <a:cs typeface="Times New Roman" panose="02020603050405020304" pitchFamily="18" charset="0"/>
              </a:rPr>
              <a:t>: coupling strength</a:t>
            </a:r>
          </a:p>
          <a:p>
            <a:r>
              <a:rPr lang="zh-CN" altLang="en-US" sz="2500" dirty="0">
                <a:solidFill>
                  <a:srgbClr val="00B050"/>
                </a:solidFill>
                <a:latin typeface="Times New Roman" panose="02020603050405020304" pitchFamily="18" charset="0"/>
                <a:cs typeface="Times New Roman" panose="02020603050405020304" pitchFamily="18" charset="0"/>
              </a:rPr>
              <a:t>𝜔</a:t>
            </a:r>
            <a:r>
              <a:rPr lang="en-US" altLang="zh-CN" sz="2500" baseline="-25000" dirty="0">
                <a:solidFill>
                  <a:srgbClr val="00B050"/>
                </a:solidFill>
                <a:latin typeface="Times New Roman" panose="02020603050405020304" pitchFamily="18" charset="0"/>
                <a:cs typeface="Times New Roman" panose="02020603050405020304" pitchFamily="18" charset="0"/>
              </a:rPr>
              <a:t>2</a:t>
            </a:r>
            <a:r>
              <a:rPr lang="zh-CN" altLang="en-US" sz="2500" dirty="0">
                <a:solidFill>
                  <a:srgbClr val="00B050"/>
                </a:solidFill>
                <a:latin typeface="Times New Roman" panose="02020603050405020304" pitchFamily="18" charset="0"/>
                <a:cs typeface="Times New Roman" panose="02020603050405020304" pitchFamily="18" charset="0"/>
              </a:rPr>
              <a:t> </a:t>
            </a:r>
            <a:r>
              <a:rPr lang="en-US" altLang="zh-CN" sz="2500" dirty="0">
                <a:solidFill>
                  <a:srgbClr val="00B050"/>
                </a:solidFill>
                <a:latin typeface="Times New Roman" panose="02020603050405020304" pitchFamily="18" charset="0"/>
                <a:cs typeface="Times New Roman" panose="02020603050405020304" pitchFamily="18" charset="0"/>
              </a:rPr>
              <a:t>: tonic volatility</a:t>
            </a:r>
            <a:endParaRPr lang="zh-CN" altLang="en-US" sz="2500" dirty="0">
              <a:solidFill>
                <a:srgbClr val="00B050"/>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E058BB13-DDAF-40FE-A1AE-A103398893A6}"/>
              </a:ext>
            </a:extLst>
          </p:cNvPr>
          <p:cNvSpPr/>
          <p:nvPr/>
        </p:nvSpPr>
        <p:spPr>
          <a:xfrm>
            <a:off x="510021" y="5199231"/>
            <a:ext cx="5330305" cy="923330"/>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Uncertainty about x</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Informational uncertainty: </a:t>
            </a:r>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2</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Environmental uncertainty: exp(</a:t>
            </a:r>
            <a:r>
              <a:rPr lang="zh-CN" altLang="en-US" dirty="0">
                <a:latin typeface="Times New Roman" panose="02020603050405020304" pitchFamily="18" charset="0"/>
                <a:cs typeface="Times New Roman" panose="02020603050405020304" pitchFamily="18" charset="0"/>
              </a:rPr>
              <a:t>𝜅</a:t>
            </a:r>
            <a:r>
              <a:rPr lang="zh-CN" altLang="en-US" dirty="0">
                <a:solidFill>
                  <a:srgbClr val="FF0000"/>
                </a:solidFill>
                <a:latin typeface="Times New Roman" panose="02020603050405020304" pitchFamily="18" charset="0"/>
                <a:cs typeface="Times New Roman" panose="02020603050405020304" pitchFamily="18" charset="0"/>
              </a:rPr>
              <a:t>𝜇</a:t>
            </a:r>
            <a:r>
              <a:rPr lang="en-US" altLang="zh-CN" baseline="-25000" dirty="0">
                <a:solidFill>
                  <a:srgbClr val="FF0000"/>
                </a:solidFill>
                <a:latin typeface="Times New Roman" panose="02020603050405020304" pitchFamily="18" charset="0"/>
                <a:cs typeface="Times New Roman" panose="02020603050405020304" pitchFamily="18" charset="0"/>
              </a:rPr>
              <a:t>3</a:t>
            </a:r>
            <a:r>
              <a:rPr lang="en-US" altLang="zh-CN" baseline="30000" dirty="0">
                <a:solidFill>
                  <a:srgbClr val="FF0000"/>
                </a:solidFill>
                <a:latin typeface="Times New Roman" panose="02020603050405020304" pitchFamily="18" charset="0"/>
                <a:cs typeface="Times New Roman" panose="02020603050405020304" pitchFamily="18" charset="0"/>
              </a:rPr>
              <a:t>(k-1)</a:t>
            </a:r>
            <a:r>
              <a:rPr lang="en-US" altLang="zh-CN" dirty="0">
                <a:solidFill>
                  <a:srgbClr val="FF0000"/>
                </a:solidFill>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a:t>
            </a:r>
            <a:r>
              <a:rPr lang="zh-CN" altLang="en-US" dirty="0">
                <a:solidFill>
                  <a:srgbClr val="00B050"/>
                </a:solidFill>
                <a:latin typeface="Times New Roman" panose="02020603050405020304" pitchFamily="18" charset="0"/>
                <a:cs typeface="Times New Roman" panose="02020603050405020304" pitchFamily="18" charset="0"/>
              </a:rPr>
              <a:t>𝜔</a:t>
            </a:r>
            <a:r>
              <a:rPr lang="en-US" altLang="zh-CN" baseline="-25000" dirty="0">
                <a:solidFill>
                  <a:srgbClr val="00B050"/>
                </a:solidFill>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endParaRPr lang="zh-CN" altLang="en-US" dirty="0"/>
          </a:p>
        </p:txBody>
      </p:sp>
      <p:sp>
        <p:nvSpPr>
          <p:cNvPr id="12" name="矩形 11">
            <a:extLst>
              <a:ext uri="{FF2B5EF4-FFF2-40B4-BE49-F238E27FC236}">
                <a16:creationId xmlns:a16="http://schemas.microsoft.com/office/drawing/2014/main" id="{02FBAC3F-2D2D-4FC1-BFE8-5CECF8FC3197}"/>
              </a:ext>
            </a:extLst>
          </p:cNvPr>
          <p:cNvSpPr/>
          <p:nvPr/>
        </p:nvSpPr>
        <p:spPr>
          <a:xfrm>
            <a:off x="5071526" y="6073109"/>
            <a:ext cx="1537600" cy="369332"/>
          </a:xfrm>
          <a:prstGeom prst="rect">
            <a:avLst/>
          </a:prstGeom>
        </p:spPr>
        <p:txBody>
          <a:bodyPr wrap="none">
            <a:spAutoFit/>
          </a:bodyPr>
          <a:lstStyle/>
          <a:p>
            <a:r>
              <a:rPr lang="en-US" altLang="zh-CN" dirty="0">
                <a:solidFill>
                  <a:srgbClr val="00B050"/>
                </a:solidFill>
                <a:latin typeface="Times New Roman" panose="02020603050405020304" pitchFamily="18" charset="0"/>
                <a:cs typeface="Times New Roman" panose="02020603050405020304" pitchFamily="18" charset="0"/>
              </a:rPr>
              <a:t>tonic volatility</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99160A21-84B4-4C6E-9CB5-71D862C35CE2}"/>
              </a:ext>
            </a:extLst>
          </p:cNvPr>
          <p:cNvSpPr/>
          <p:nvPr/>
        </p:nvSpPr>
        <p:spPr>
          <a:xfrm>
            <a:off x="3461111" y="6073109"/>
            <a:ext cx="1723549" cy="369332"/>
          </a:xfrm>
          <a:prstGeom prst="rect">
            <a:avLst/>
          </a:prstGeom>
        </p:spPr>
        <p:txBody>
          <a:bodyPr wrap="none">
            <a:spAutoFit/>
          </a:bodyPr>
          <a:lstStyle/>
          <a:p>
            <a:r>
              <a:rPr lang="en-US" altLang="zh-CN" dirty="0">
                <a:solidFill>
                  <a:srgbClr val="FF0000"/>
                </a:solidFill>
                <a:latin typeface="Times New Roman" panose="02020603050405020304" pitchFamily="18" charset="0"/>
                <a:cs typeface="Times New Roman" panose="02020603050405020304" pitchFamily="18" charset="0"/>
              </a:rPr>
              <a:t>phasic volatility </a:t>
            </a:r>
            <a:endParaRPr lang="zh-CN" altLang="en-US" dirty="0">
              <a:solidFill>
                <a:srgbClr val="FF0000"/>
              </a:solidFill>
            </a:endParaRPr>
          </a:p>
        </p:txBody>
      </p:sp>
      <p:sp>
        <p:nvSpPr>
          <p:cNvPr id="4" name="文本框 3">
            <a:extLst>
              <a:ext uri="{FF2B5EF4-FFF2-40B4-BE49-F238E27FC236}">
                <a16:creationId xmlns:a16="http://schemas.microsoft.com/office/drawing/2014/main" id="{4A3D2A7F-16E1-4C26-A708-F991E9437A4C}"/>
              </a:ext>
            </a:extLst>
          </p:cNvPr>
          <p:cNvSpPr txBox="1"/>
          <p:nvPr/>
        </p:nvSpPr>
        <p:spPr>
          <a:xfrm>
            <a:off x="3266118" y="5129224"/>
            <a:ext cx="310669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0.5-0. 3-0.25-0.21-0.20</a:t>
            </a:r>
            <a:endParaRPr lang="zh-CN" altLang="en-US"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8166F3E6-17D9-4589-B673-EBA62FE42EBC}"/>
              </a:ext>
            </a:extLst>
          </p:cNvPr>
          <p:cNvSpPr txBox="1"/>
          <p:nvPr/>
        </p:nvSpPr>
        <p:spPr>
          <a:xfrm>
            <a:off x="6666196" y="5873826"/>
            <a:ext cx="310669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0.5±0.4</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8326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625642" y="1341709"/>
            <a:ext cx="11261558"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p:sp>
        <p:nvSpPr>
          <p:cNvPr id="8" name="矩形 7">
            <a:extLst>
              <a:ext uri="{FF2B5EF4-FFF2-40B4-BE49-F238E27FC236}">
                <a16:creationId xmlns:a16="http://schemas.microsoft.com/office/drawing/2014/main" id="{09E9F584-B8F6-438F-B4D3-F41044FBB4A8}"/>
              </a:ext>
            </a:extLst>
          </p:cNvPr>
          <p:cNvSpPr/>
          <p:nvPr/>
        </p:nvSpPr>
        <p:spPr>
          <a:xfrm>
            <a:off x="625643" y="1942002"/>
            <a:ext cx="6047874" cy="2331536"/>
          </a:xfrm>
          <a:prstGeom prst="rect">
            <a:avLst/>
          </a:prstGeom>
        </p:spPr>
        <p:txBody>
          <a:bodyPr wrap="square">
            <a:spAutoFit/>
          </a:bodyPr>
          <a:lstStyle/>
          <a:p>
            <a:pPr>
              <a:lnSpc>
                <a:spcPct val="150000"/>
              </a:lnSpc>
            </a:pPr>
            <a:r>
              <a:rPr lang="en-US" altLang="zh-CN" sz="2500" dirty="0">
                <a:latin typeface="Times New Roman" panose="02020603050405020304" pitchFamily="18" charset="0"/>
                <a:cs typeface="Times New Roman" panose="02020603050405020304" pitchFamily="18" charset="0"/>
              </a:rPr>
              <a:t>x</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 represents the phasic log-volatility within the task environment; that is, </a:t>
            </a:r>
            <a:r>
              <a:rPr lang="en-US" altLang="zh-CN" sz="2500" b="1" dirty="0">
                <a:latin typeface="Times New Roman" panose="02020603050405020304" pitchFamily="18" charset="0"/>
                <a:cs typeface="Times New Roman" panose="02020603050405020304" pitchFamily="18" charset="0"/>
              </a:rPr>
              <a:t>the rate of change on the second level.</a:t>
            </a:r>
          </a:p>
          <a:p>
            <a:pPr>
              <a:lnSpc>
                <a:spcPct val="150000"/>
              </a:lnSpc>
            </a:pPr>
            <a:r>
              <a:rPr lang="en-US" altLang="zh-CN" sz="2500" dirty="0">
                <a:latin typeface="Times New Roman" panose="02020603050405020304" pitchFamily="18" charset="0"/>
                <a:cs typeface="Times New Roman" panose="02020603050405020304" pitchFamily="18" charset="0"/>
              </a:rPr>
              <a:t>(Bayesian surprise)</a:t>
            </a:r>
          </a:p>
        </p:txBody>
      </p:sp>
      <p:pic>
        <p:nvPicPr>
          <p:cNvPr id="6" name="图片 5">
            <a:extLst>
              <a:ext uri="{FF2B5EF4-FFF2-40B4-BE49-F238E27FC236}">
                <a16:creationId xmlns:a16="http://schemas.microsoft.com/office/drawing/2014/main" id="{55CF333B-FAEC-4581-8341-F55AB6599A8C}"/>
              </a:ext>
            </a:extLst>
          </p:cNvPr>
          <p:cNvPicPr>
            <a:picLocks noChangeAspect="1"/>
          </p:cNvPicPr>
          <p:nvPr/>
        </p:nvPicPr>
        <p:blipFill>
          <a:blip r:embed="rId3"/>
          <a:stretch>
            <a:fillRect/>
          </a:stretch>
        </p:blipFill>
        <p:spPr>
          <a:xfrm>
            <a:off x="6225338" y="877616"/>
            <a:ext cx="5276850" cy="4638675"/>
          </a:xfrm>
          <a:prstGeom prst="rect">
            <a:avLst/>
          </a:prstGeom>
        </p:spPr>
      </p:pic>
      <p:sp>
        <p:nvSpPr>
          <p:cNvPr id="7" name="矩形 6">
            <a:extLst>
              <a:ext uri="{FF2B5EF4-FFF2-40B4-BE49-F238E27FC236}">
                <a16:creationId xmlns:a16="http://schemas.microsoft.com/office/drawing/2014/main" id="{BA6CC678-5733-49F8-9321-B67C6659F02E}"/>
              </a:ext>
            </a:extLst>
          </p:cNvPr>
          <p:cNvSpPr/>
          <p:nvPr/>
        </p:nvSpPr>
        <p:spPr>
          <a:xfrm>
            <a:off x="6363478" y="1558211"/>
            <a:ext cx="4777274" cy="123164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6B2CBB2-9344-4710-B581-0C9128F17FA0}"/>
              </a:ext>
            </a:extLst>
          </p:cNvPr>
          <p:cNvPicPr>
            <a:picLocks noChangeAspect="1"/>
          </p:cNvPicPr>
          <p:nvPr/>
        </p:nvPicPr>
        <p:blipFill>
          <a:blip r:embed="rId4"/>
          <a:stretch>
            <a:fillRect/>
          </a:stretch>
        </p:blipFill>
        <p:spPr>
          <a:xfrm>
            <a:off x="625642" y="4430079"/>
            <a:ext cx="4213294" cy="887503"/>
          </a:xfrm>
          <a:prstGeom prst="rect">
            <a:avLst/>
          </a:prstGeom>
        </p:spPr>
      </p:pic>
      <p:sp>
        <p:nvSpPr>
          <p:cNvPr id="3" name="矩形 2">
            <a:extLst>
              <a:ext uri="{FF2B5EF4-FFF2-40B4-BE49-F238E27FC236}">
                <a16:creationId xmlns:a16="http://schemas.microsoft.com/office/drawing/2014/main" id="{7D4D9AB5-B48E-462E-AC8F-866435E0B3B6}"/>
              </a:ext>
            </a:extLst>
          </p:cNvPr>
          <p:cNvSpPr/>
          <p:nvPr/>
        </p:nvSpPr>
        <p:spPr>
          <a:xfrm>
            <a:off x="3547711" y="4088872"/>
            <a:ext cx="229261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3</a:t>
            </a:r>
            <a:r>
              <a:rPr lang="en-US" altLang="zh-CN" dirty="0">
                <a:latin typeface="Times New Roman" panose="02020603050405020304" pitchFamily="18" charset="0"/>
                <a:cs typeface="Times New Roman" panose="02020603050405020304" pitchFamily="18" charset="0"/>
                <a:sym typeface="Symbol" panose="05050102010706020507" pitchFamily="18" charset="2"/>
              </a:rPr>
              <a:t>: constant parameter</a:t>
            </a:r>
            <a:endParaRPr lang="zh-CN" altLang="en-US" dirty="0"/>
          </a:p>
        </p:txBody>
      </p:sp>
      <p:sp>
        <p:nvSpPr>
          <p:cNvPr id="10" name="矩形 9">
            <a:extLst>
              <a:ext uri="{FF2B5EF4-FFF2-40B4-BE49-F238E27FC236}">
                <a16:creationId xmlns:a16="http://schemas.microsoft.com/office/drawing/2014/main" id="{EE69F528-C014-48DF-8A6E-2194C477DDC8}"/>
              </a:ext>
            </a:extLst>
          </p:cNvPr>
          <p:cNvSpPr/>
          <p:nvPr/>
        </p:nvSpPr>
        <p:spPr>
          <a:xfrm>
            <a:off x="870858" y="5299789"/>
            <a:ext cx="6096000" cy="1200329"/>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a:latin typeface="Times New Roman" panose="02020603050405020304" pitchFamily="18" charset="0"/>
                <a:cs typeface="Times New Roman" panose="02020603050405020304" pitchFamily="18" charset="0"/>
                <a:sym typeface="Symbol" panose="05050102010706020507" pitchFamily="18" charset="2"/>
              </a:rPr>
              <a:t>3</a:t>
            </a:r>
            <a:r>
              <a:rPr lang="en-US" altLang="zh-CN" dirty="0">
                <a:latin typeface="Times New Roman" panose="02020603050405020304" pitchFamily="18" charset="0"/>
                <a:cs typeface="Times New Roman" panose="02020603050405020304" pitchFamily="18" charset="0"/>
                <a:sym typeface="Symbol" panose="05050102010706020507" pitchFamily="18" charset="2"/>
              </a:rPr>
              <a:t>: variance on level 3 </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belief </a:t>
            </a:r>
            <a:r>
              <a:rPr lang="en-US" altLang="zh-CN" b="1" dirty="0">
                <a:latin typeface="Times New Roman" panose="02020603050405020304" pitchFamily="18" charset="0"/>
                <a:cs typeface="Times New Roman" panose="02020603050405020304" pitchFamily="18" charset="0"/>
              </a:rPr>
              <a:t>uncertainty about volatility </a:t>
            </a:r>
          </a:p>
          <a:p>
            <a:pPr marL="742950" lvl="1"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representing imperfect knowledge about how the reward      outcome contingencies are changing across time</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7AC165E9-3CC4-4BB7-8FB7-182F4D08D80E}"/>
              </a:ext>
            </a:extLst>
          </p:cNvPr>
          <p:cNvSpPr txBox="1"/>
          <p:nvPr/>
        </p:nvSpPr>
        <p:spPr>
          <a:xfrm>
            <a:off x="7579569" y="5702248"/>
            <a:ext cx="1993639" cy="646331"/>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0-0.1-0.9-0.3</a:t>
            </a:r>
          </a:p>
          <a:p>
            <a:r>
              <a:rPr lang="en-US" altLang="zh-CN" dirty="0">
                <a:latin typeface="Times New Roman" panose="02020603050405020304" pitchFamily="18" charset="0"/>
                <a:cs typeface="Times New Roman" panose="02020603050405020304" pitchFamily="18" charset="0"/>
              </a:rPr>
              <a:t>0-0.1-0.3-0.1</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125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111B3D-E9AF-4E6E-BC1A-D91AF9B68D88}"/>
              </a:ext>
            </a:extLst>
          </p:cNvPr>
          <p:cNvSpPr txBox="1"/>
          <p:nvPr/>
        </p:nvSpPr>
        <p:spPr>
          <a:xfrm>
            <a:off x="433137" y="302180"/>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Observing the observer” framework</a:t>
            </a:r>
          </a:p>
        </p:txBody>
      </p:sp>
      <p:sp>
        <p:nvSpPr>
          <p:cNvPr id="19" name="矩形 18">
            <a:extLst>
              <a:ext uri="{FF2B5EF4-FFF2-40B4-BE49-F238E27FC236}">
                <a16:creationId xmlns:a16="http://schemas.microsoft.com/office/drawing/2014/main" id="{6CB8E95B-AC6C-49A5-8125-73545DAEE0FC}"/>
              </a:ext>
            </a:extLst>
          </p:cNvPr>
          <p:cNvSpPr/>
          <p:nvPr/>
        </p:nvSpPr>
        <p:spPr>
          <a:xfrm>
            <a:off x="1811693" y="1907645"/>
            <a:ext cx="8568613" cy="2777940"/>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First, the agent’s </a:t>
            </a:r>
            <a:r>
              <a:rPr lang="zh-CN" altLang="en-US" b="1" dirty="0">
                <a:latin typeface="Times New Roman" panose="02020603050405020304" pitchFamily="18" charset="0"/>
                <a:cs typeface="Times New Roman" panose="02020603050405020304" pitchFamily="18" charset="0"/>
              </a:rPr>
              <a:t>perception</a:t>
            </a:r>
            <a:r>
              <a:rPr lang="zh-CN" altLang="en-US" dirty="0">
                <a:latin typeface="Times New Roman" panose="02020603050405020304" pitchFamily="18" charset="0"/>
                <a:cs typeface="Times New Roman" panose="02020603050405020304" pitchFamily="18" charset="0"/>
              </a:rPr>
              <a:t> of (inference about) </a:t>
            </a:r>
            <a:r>
              <a:rPr lang="zh-CN" altLang="en-US" b="1" dirty="0">
                <a:latin typeface="Times New Roman" panose="02020603050405020304" pitchFamily="18" charset="0"/>
                <a:cs typeface="Times New Roman" panose="02020603050405020304" pitchFamily="18" charset="0"/>
              </a:rPr>
              <a:t>its environment</a:t>
            </a:r>
            <a:r>
              <a:rPr lang="zh-CN" altLang="en-US" dirty="0">
                <a:latin typeface="Times New Roman" panose="02020603050405020304" pitchFamily="18" charset="0"/>
                <a:cs typeface="Times New Roman" panose="02020603050405020304" pitchFamily="18" charset="0"/>
              </a:rPr>
              <a:t>, i.e., the posterior estimates provided by the agent’s model of how its sensory input is generated. </a:t>
            </a:r>
            <a:endParaRPr lang="en-US" altLang="zh-CN"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Second, the agent’s </a:t>
            </a:r>
            <a:r>
              <a:rPr lang="zh-CN" altLang="en-US" b="1" dirty="0">
                <a:latin typeface="Times New Roman" panose="02020603050405020304" pitchFamily="18" charset="0"/>
                <a:cs typeface="Times New Roman" panose="02020603050405020304" pitchFamily="18" charset="0"/>
              </a:rPr>
              <a:t>observed actions </a:t>
            </a:r>
            <a:r>
              <a:rPr lang="zh-CN" altLang="en-US" dirty="0">
                <a:latin typeface="Times New Roman" panose="02020603050405020304" pitchFamily="18" charset="0"/>
                <a:cs typeface="Times New Roman" panose="02020603050405020304" pitchFamily="18" charset="0"/>
              </a:rPr>
              <a:t>(i.e., decisions or responses) which are (probabilistic) consequences of the agent’s beliefs about its environment. </a:t>
            </a:r>
            <a:endParaRPr lang="en-US" altLang="zh-CN" dirty="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We call the first model perceptual, while the second is the decision or response model. </a:t>
            </a:r>
          </a:p>
        </p:txBody>
      </p:sp>
    </p:spTree>
    <p:extLst>
      <p:ext uri="{BB962C8B-B14F-4D97-AF65-F5344CB8AC3E}">
        <p14:creationId xmlns:p14="http://schemas.microsoft.com/office/powerpoint/2010/main" val="2559560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4B5E0F0-37F4-437E-B419-5FD06B6CF6BE}"/>
              </a:ext>
            </a:extLst>
          </p:cNvPr>
          <p:cNvPicPr>
            <a:picLocks noChangeAspect="1"/>
          </p:cNvPicPr>
          <p:nvPr/>
        </p:nvPicPr>
        <p:blipFill>
          <a:blip r:embed="rId3"/>
          <a:stretch>
            <a:fillRect/>
          </a:stretch>
        </p:blipFill>
        <p:spPr>
          <a:xfrm>
            <a:off x="6372225" y="526544"/>
            <a:ext cx="5819775" cy="4676775"/>
          </a:xfrm>
          <a:prstGeom prst="rect">
            <a:avLst/>
          </a:prstGeom>
        </p:spPr>
      </p:pic>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9D2EAC0B-7584-4021-81B8-2881F00774C6}"/>
              </a:ext>
            </a:extLst>
          </p:cNvPr>
          <p:cNvSpPr/>
          <p:nvPr/>
        </p:nvSpPr>
        <p:spPr>
          <a:xfrm>
            <a:off x="419442" y="2927694"/>
            <a:ext cx="3300904" cy="2674065"/>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𝜁 were free parameters</a:t>
            </a:r>
            <a:r>
              <a:rPr lang="en-US" altLang="zh-CN" dirty="0">
                <a:latin typeface="Times New Roman" panose="02020603050405020304" pitchFamily="18" charset="0"/>
                <a:cs typeface="Times New Roman" panose="02020603050405020304" pitchFamily="18" charset="0"/>
              </a:rPr>
              <a:t>: noise</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m(k): predictive probability</a:t>
            </a:r>
          </a:p>
          <a:p>
            <a:pPr>
              <a:lnSpc>
                <a:spcPct val="150000"/>
              </a:lnSpc>
            </a:pPr>
            <a:r>
              <a:rPr lang="en-US" altLang="zh-CN" dirty="0">
                <a:latin typeface="Times New Roman" panose="02020603050405020304" pitchFamily="18" charset="0"/>
                <a:cs typeface="Times New Roman" panose="02020603050405020304" pitchFamily="18" charset="0"/>
              </a:rPr>
              <a:t>y</a:t>
            </a:r>
            <a:r>
              <a:rPr lang="en-US" altLang="zh-CN" baseline="30000" dirty="0">
                <a:latin typeface="Times New Roman" panose="02020603050405020304" pitchFamily="18" charset="0"/>
                <a:cs typeface="Times New Roman" panose="02020603050405020304" pitchFamily="18" charset="0"/>
              </a:rPr>
              <a:t>(k)  </a:t>
            </a:r>
            <a:r>
              <a:rPr lang="en-US" altLang="zh-CN" dirty="0">
                <a:latin typeface="Times New Roman" panose="02020603050405020304" pitchFamily="18" charset="0"/>
                <a:cs typeface="Times New Roman" panose="02020603050405020304" pitchFamily="18" charset="0"/>
              </a:rPr>
              <a:t>: the decisions subjects made;</a:t>
            </a:r>
          </a:p>
          <a:p>
            <a:pPr>
              <a:lnSpc>
                <a:spcPct val="150000"/>
              </a:lnSpc>
            </a:pPr>
            <a:r>
              <a:rPr lang="en-US" altLang="zh-CN" dirty="0">
                <a:latin typeface="Times New Roman" panose="02020603050405020304" pitchFamily="18" charset="0"/>
                <a:cs typeface="Times New Roman" panose="02020603050405020304" pitchFamily="18" charset="0"/>
              </a:rPr>
              <a:t>1:   blue-reward</a:t>
            </a:r>
          </a:p>
          <a:p>
            <a:pPr>
              <a:lnSpc>
                <a:spcPct val="150000"/>
              </a:lnSpc>
            </a:pPr>
            <a:r>
              <a:rPr lang="en-US" altLang="zh-CN" dirty="0">
                <a:latin typeface="Times New Roman" panose="02020603050405020304" pitchFamily="18" charset="0"/>
                <a:cs typeface="Times New Roman" panose="02020603050405020304" pitchFamily="18" charset="0"/>
              </a:rPr>
              <a:t>0:   blue-no reward</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1649AE1D-EB8C-4B0F-BC4A-D3334A364449}"/>
              </a:ext>
            </a:extLst>
          </p:cNvPr>
          <p:cNvPicPr>
            <a:picLocks noChangeAspect="1"/>
          </p:cNvPicPr>
          <p:nvPr/>
        </p:nvPicPr>
        <p:blipFill rotWithShape="1">
          <a:blip r:embed="rId4">
            <a:extLst>
              <a:ext uri="{28A0092B-C50C-407E-A947-70E740481C1C}">
                <a14:useLocalDpi xmlns:a14="http://schemas.microsoft.com/office/drawing/2010/main" val="0"/>
              </a:ext>
            </a:extLst>
          </a:blip>
          <a:srcRect r="6951"/>
          <a:stretch/>
        </p:blipFill>
        <p:spPr>
          <a:xfrm>
            <a:off x="335466" y="1654681"/>
            <a:ext cx="6205253" cy="925853"/>
          </a:xfrm>
          <a:prstGeom prst="rect">
            <a:avLst/>
          </a:prstGeom>
        </p:spPr>
      </p:pic>
      <p:sp>
        <p:nvSpPr>
          <p:cNvPr id="11" name="矩形 10">
            <a:extLst>
              <a:ext uri="{FF2B5EF4-FFF2-40B4-BE49-F238E27FC236}">
                <a16:creationId xmlns:a16="http://schemas.microsoft.com/office/drawing/2014/main" id="{B2234680-DA53-495C-9730-3769E4F0CED2}"/>
              </a:ext>
            </a:extLst>
          </p:cNvPr>
          <p:cNvSpPr/>
          <p:nvPr/>
        </p:nvSpPr>
        <p:spPr>
          <a:xfrm>
            <a:off x="419442" y="5601759"/>
            <a:ext cx="6096000" cy="369332"/>
          </a:xfrm>
          <a:prstGeom prst="rect">
            <a:avLst/>
          </a:prstGeom>
        </p:spPr>
        <p:txBody>
          <a:bodyPr>
            <a:spAutoFit/>
          </a:bodyPr>
          <a:lstStyle/>
          <a:p>
            <a:r>
              <a:rPr lang="zh-CN" altLang="en-US" dirty="0">
                <a:solidFill>
                  <a:srgbClr val="FF0000"/>
                </a:solidFill>
                <a:latin typeface="Times New Roman" panose="02020603050405020304" pitchFamily="18" charset="0"/>
                <a:cs typeface="Times New Roman" panose="02020603050405020304" pitchFamily="18" charset="0"/>
              </a:rPr>
              <a:t>unit-square sigmoid observation model for binary responses</a:t>
            </a:r>
          </a:p>
        </p:txBody>
      </p:sp>
      <p:sp>
        <p:nvSpPr>
          <p:cNvPr id="6" name="矩形 5">
            <a:extLst>
              <a:ext uri="{FF2B5EF4-FFF2-40B4-BE49-F238E27FC236}">
                <a16:creationId xmlns:a16="http://schemas.microsoft.com/office/drawing/2014/main" id="{45B55F17-E224-42F7-8BAE-6456D15E9524}"/>
              </a:ext>
            </a:extLst>
          </p:cNvPr>
          <p:cNvSpPr/>
          <p:nvPr/>
        </p:nvSpPr>
        <p:spPr>
          <a:xfrm>
            <a:off x="444719" y="3281768"/>
            <a:ext cx="6096000" cy="646331"/>
          </a:xfrm>
          <a:prstGeom prst="rect">
            <a:avLst/>
          </a:prstGeom>
        </p:spPr>
        <p:txBody>
          <a:bodyPr>
            <a:spAutoFit/>
          </a:bodyPr>
          <a:lstStyle/>
          <a:p>
            <a:r>
              <a:rPr lang="zh-CN" altLang="en-US" dirty="0">
                <a:latin typeface="Times New Roman" panose="02020603050405020304" pitchFamily="18" charset="0"/>
                <a:cs typeface="Times New Roman" panose="02020603050405020304" pitchFamily="18" charset="0"/>
              </a:rPr>
              <a:t>The higher ζ ,the more likely the agent is to choose the option that is more likely according to its current belief.</a:t>
            </a:r>
          </a:p>
        </p:txBody>
      </p:sp>
    </p:spTree>
    <p:extLst>
      <p:ext uri="{BB962C8B-B14F-4D97-AF65-F5344CB8AC3E}">
        <p14:creationId xmlns:p14="http://schemas.microsoft.com/office/powerpoint/2010/main" val="2074100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03F473E-06D8-49BD-BED4-2051B17C0112}"/>
              </a:ext>
            </a:extLst>
          </p:cNvPr>
          <p:cNvPicPr>
            <a:picLocks noChangeAspect="1"/>
          </p:cNvPicPr>
          <p:nvPr/>
        </p:nvPicPr>
        <p:blipFill>
          <a:blip r:embed="rId3"/>
          <a:stretch>
            <a:fillRect/>
          </a:stretch>
        </p:blipFill>
        <p:spPr>
          <a:xfrm>
            <a:off x="6540719" y="1129004"/>
            <a:ext cx="4677333" cy="5187820"/>
          </a:xfrm>
          <a:prstGeom prst="rect">
            <a:avLst/>
          </a:prstGeom>
        </p:spPr>
      </p:pic>
      <p:sp>
        <p:nvSpPr>
          <p:cNvPr id="9" name="矩形 8">
            <a:extLst>
              <a:ext uri="{FF2B5EF4-FFF2-40B4-BE49-F238E27FC236}">
                <a16:creationId xmlns:a16="http://schemas.microsoft.com/office/drawing/2014/main" id="{9D2EAC0B-7584-4021-81B8-2881F00774C6}"/>
              </a:ext>
            </a:extLst>
          </p:cNvPr>
          <p:cNvSpPr/>
          <p:nvPr/>
        </p:nvSpPr>
        <p:spPr>
          <a:xfrm>
            <a:off x="419442" y="2927694"/>
            <a:ext cx="3724096" cy="2674065"/>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𝜁 were free parameters</a:t>
            </a:r>
            <a:r>
              <a:rPr lang="en-US" altLang="zh-CN" dirty="0">
                <a:latin typeface="Times New Roman" panose="02020603050405020304" pitchFamily="18" charset="0"/>
                <a:cs typeface="Times New Roman" panose="02020603050405020304" pitchFamily="18" charset="0"/>
              </a:rPr>
              <a:t>: decision noise</a:t>
            </a: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m(k): predictive probability</a:t>
            </a:r>
          </a:p>
          <a:p>
            <a:pPr>
              <a:lnSpc>
                <a:spcPct val="150000"/>
              </a:lnSpc>
            </a:pPr>
            <a:r>
              <a:rPr lang="en-US" altLang="zh-CN" dirty="0">
                <a:latin typeface="Times New Roman" panose="02020603050405020304" pitchFamily="18" charset="0"/>
                <a:cs typeface="Times New Roman" panose="02020603050405020304" pitchFamily="18" charset="0"/>
              </a:rPr>
              <a:t>y</a:t>
            </a:r>
            <a:r>
              <a:rPr lang="en-US" altLang="zh-CN" baseline="30000" dirty="0">
                <a:latin typeface="Times New Roman" panose="02020603050405020304" pitchFamily="18" charset="0"/>
                <a:cs typeface="Times New Roman" panose="02020603050405020304" pitchFamily="18" charset="0"/>
              </a:rPr>
              <a:t>(k)  </a:t>
            </a:r>
            <a:r>
              <a:rPr lang="en-US" altLang="zh-CN" dirty="0">
                <a:latin typeface="Times New Roman" panose="02020603050405020304" pitchFamily="18" charset="0"/>
                <a:cs typeface="Times New Roman" panose="02020603050405020304" pitchFamily="18" charset="0"/>
              </a:rPr>
              <a:t>: the decisions subjects made;</a:t>
            </a:r>
          </a:p>
          <a:p>
            <a:pPr>
              <a:lnSpc>
                <a:spcPct val="150000"/>
              </a:lnSpc>
            </a:pPr>
            <a:r>
              <a:rPr lang="en-US" altLang="zh-CN" dirty="0">
                <a:latin typeface="Times New Roman" panose="02020603050405020304" pitchFamily="18" charset="0"/>
                <a:cs typeface="Times New Roman" panose="02020603050405020304" pitchFamily="18" charset="0"/>
              </a:rPr>
              <a:t>1:   blue-reward</a:t>
            </a:r>
          </a:p>
          <a:p>
            <a:pPr>
              <a:lnSpc>
                <a:spcPct val="150000"/>
              </a:lnSpc>
            </a:pPr>
            <a:r>
              <a:rPr lang="en-US" altLang="zh-CN" dirty="0">
                <a:latin typeface="Times New Roman" panose="02020603050405020304" pitchFamily="18" charset="0"/>
                <a:cs typeface="Times New Roman" panose="02020603050405020304" pitchFamily="18" charset="0"/>
              </a:rPr>
              <a:t>0:   blue-no reward</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1649AE1D-EB8C-4B0F-BC4A-D3334A364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466" y="1654681"/>
            <a:ext cx="6668819" cy="925853"/>
          </a:xfrm>
          <a:prstGeom prst="rect">
            <a:avLst/>
          </a:prstGeom>
        </p:spPr>
      </p:pic>
      <p:sp>
        <p:nvSpPr>
          <p:cNvPr id="11" name="矩形 10">
            <a:extLst>
              <a:ext uri="{FF2B5EF4-FFF2-40B4-BE49-F238E27FC236}">
                <a16:creationId xmlns:a16="http://schemas.microsoft.com/office/drawing/2014/main" id="{B2234680-DA53-495C-9730-3769E4F0CED2}"/>
              </a:ext>
            </a:extLst>
          </p:cNvPr>
          <p:cNvSpPr/>
          <p:nvPr/>
        </p:nvSpPr>
        <p:spPr>
          <a:xfrm>
            <a:off x="419442" y="5601759"/>
            <a:ext cx="6096000" cy="369332"/>
          </a:xfrm>
          <a:prstGeom prst="rect">
            <a:avLst/>
          </a:prstGeom>
        </p:spPr>
        <p:txBody>
          <a:bodyPr>
            <a:spAutoFit/>
          </a:bodyPr>
          <a:lstStyle/>
          <a:p>
            <a:r>
              <a:rPr lang="zh-CN" altLang="en-US" dirty="0">
                <a:solidFill>
                  <a:srgbClr val="FF0000"/>
                </a:solidFill>
                <a:latin typeface="Times New Roman" panose="02020603050405020304" pitchFamily="18" charset="0"/>
                <a:cs typeface="Times New Roman" panose="02020603050405020304" pitchFamily="18" charset="0"/>
              </a:rPr>
              <a:t>unit-square sigmoid observation model for binary responses</a:t>
            </a:r>
          </a:p>
        </p:txBody>
      </p:sp>
      <p:sp>
        <p:nvSpPr>
          <p:cNvPr id="6" name="矩形 5">
            <a:extLst>
              <a:ext uri="{FF2B5EF4-FFF2-40B4-BE49-F238E27FC236}">
                <a16:creationId xmlns:a16="http://schemas.microsoft.com/office/drawing/2014/main" id="{45B55F17-E224-42F7-8BAE-6456D15E9524}"/>
              </a:ext>
            </a:extLst>
          </p:cNvPr>
          <p:cNvSpPr/>
          <p:nvPr/>
        </p:nvSpPr>
        <p:spPr>
          <a:xfrm>
            <a:off x="444719" y="3281768"/>
            <a:ext cx="6096000" cy="646331"/>
          </a:xfrm>
          <a:prstGeom prst="rect">
            <a:avLst/>
          </a:prstGeom>
        </p:spPr>
        <p:txBody>
          <a:bodyPr>
            <a:spAutoFit/>
          </a:bodyPr>
          <a:lstStyle/>
          <a:p>
            <a:r>
              <a:rPr lang="zh-CN" altLang="en-US" dirty="0">
                <a:latin typeface="Times New Roman" panose="02020603050405020304" pitchFamily="18" charset="0"/>
                <a:cs typeface="Times New Roman" panose="02020603050405020304" pitchFamily="18" charset="0"/>
              </a:rPr>
              <a:t>The higher ζ ,the more likely the agent is to choose the option that is more likely according to its current belief.</a:t>
            </a:r>
          </a:p>
        </p:txBody>
      </p:sp>
    </p:spTree>
    <p:extLst>
      <p:ext uri="{BB962C8B-B14F-4D97-AF65-F5344CB8AC3E}">
        <p14:creationId xmlns:p14="http://schemas.microsoft.com/office/powerpoint/2010/main" val="1262469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939BFDB-62E1-4C6D-A105-5448FD9AB8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931" y="509917"/>
            <a:ext cx="2636748" cy="480102"/>
          </a:xfrm>
          <a:prstGeom prst="rect">
            <a:avLst/>
          </a:prstGeom>
        </p:spPr>
      </p:pic>
      <p:pic>
        <p:nvPicPr>
          <p:cNvPr id="4" name="图片 3">
            <a:extLst>
              <a:ext uri="{FF2B5EF4-FFF2-40B4-BE49-F238E27FC236}">
                <a16:creationId xmlns:a16="http://schemas.microsoft.com/office/drawing/2014/main" id="{B8F75277-FC4F-4186-ABA0-10E11D829AD7}"/>
              </a:ext>
            </a:extLst>
          </p:cNvPr>
          <p:cNvPicPr>
            <a:picLocks noChangeAspect="1"/>
          </p:cNvPicPr>
          <p:nvPr/>
        </p:nvPicPr>
        <p:blipFill>
          <a:blip r:embed="rId3"/>
          <a:stretch>
            <a:fillRect/>
          </a:stretch>
        </p:blipFill>
        <p:spPr>
          <a:xfrm>
            <a:off x="1110162" y="4068649"/>
            <a:ext cx="1047750" cy="495300"/>
          </a:xfrm>
          <a:prstGeom prst="rect">
            <a:avLst/>
          </a:prstGeom>
        </p:spPr>
      </p:pic>
      <p:pic>
        <p:nvPicPr>
          <p:cNvPr id="5" name="图片 4">
            <a:extLst>
              <a:ext uri="{FF2B5EF4-FFF2-40B4-BE49-F238E27FC236}">
                <a16:creationId xmlns:a16="http://schemas.microsoft.com/office/drawing/2014/main" id="{781A5EF9-56EA-4A0E-B877-6238B3EED4A4}"/>
              </a:ext>
            </a:extLst>
          </p:cNvPr>
          <p:cNvPicPr>
            <a:picLocks noChangeAspect="1"/>
          </p:cNvPicPr>
          <p:nvPr/>
        </p:nvPicPr>
        <p:blipFill>
          <a:blip r:embed="rId4"/>
          <a:stretch>
            <a:fillRect/>
          </a:stretch>
        </p:blipFill>
        <p:spPr>
          <a:xfrm>
            <a:off x="3462337" y="549943"/>
            <a:ext cx="390525" cy="400050"/>
          </a:xfrm>
          <a:prstGeom prst="rect">
            <a:avLst/>
          </a:prstGeom>
        </p:spPr>
      </p:pic>
      <p:pic>
        <p:nvPicPr>
          <p:cNvPr id="6" name="图片 5">
            <a:extLst>
              <a:ext uri="{FF2B5EF4-FFF2-40B4-BE49-F238E27FC236}">
                <a16:creationId xmlns:a16="http://schemas.microsoft.com/office/drawing/2014/main" id="{7A92000D-E379-435D-A4AE-62CA492E2FF2}"/>
              </a:ext>
            </a:extLst>
          </p:cNvPr>
          <p:cNvPicPr>
            <a:picLocks noChangeAspect="1"/>
          </p:cNvPicPr>
          <p:nvPr/>
        </p:nvPicPr>
        <p:blipFill>
          <a:blip r:embed="rId5"/>
          <a:stretch>
            <a:fillRect/>
          </a:stretch>
        </p:blipFill>
        <p:spPr>
          <a:xfrm>
            <a:off x="729501" y="1175334"/>
            <a:ext cx="2524125" cy="657225"/>
          </a:xfrm>
          <a:prstGeom prst="rect">
            <a:avLst/>
          </a:prstGeom>
        </p:spPr>
      </p:pic>
      <p:pic>
        <p:nvPicPr>
          <p:cNvPr id="7" name="图片 6">
            <a:extLst>
              <a:ext uri="{FF2B5EF4-FFF2-40B4-BE49-F238E27FC236}">
                <a16:creationId xmlns:a16="http://schemas.microsoft.com/office/drawing/2014/main" id="{7B376B95-656E-4EDD-AD85-B834F0AF3F71}"/>
              </a:ext>
            </a:extLst>
          </p:cNvPr>
          <p:cNvPicPr>
            <a:picLocks noChangeAspect="1"/>
          </p:cNvPicPr>
          <p:nvPr/>
        </p:nvPicPr>
        <p:blipFill>
          <a:blip r:embed="rId6"/>
          <a:stretch>
            <a:fillRect/>
          </a:stretch>
        </p:blipFill>
        <p:spPr>
          <a:xfrm>
            <a:off x="3481387" y="1313446"/>
            <a:ext cx="371475" cy="381000"/>
          </a:xfrm>
          <a:prstGeom prst="rect">
            <a:avLst/>
          </a:prstGeom>
        </p:spPr>
      </p:pic>
      <p:pic>
        <p:nvPicPr>
          <p:cNvPr id="8" name="图片 7">
            <a:extLst>
              <a:ext uri="{FF2B5EF4-FFF2-40B4-BE49-F238E27FC236}">
                <a16:creationId xmlns:a16="http://schemas.microsoft.com/office/drawing/2014/main" id="{F9FAB1C4-DA0B-4C8C-95E1-4D44BF9D38F3}"/>
              </a:ext>
            </a:extLst>
          </p:cNvPr>
          <p:cNvPicPr>
            <a:picLocks noChangeAspect="1"/>
          </p:cNvPicPr>
          <p:nvPr/>
        </p:nvPicPr>
        <p:blipFill>
          <a:blip r:embed="rId7"/>
          <a:stretch>
            <a:fillRect/>
          </a:stretch>
        </p:blipFill>
        <p:spPr>
          <a:xfrm>
            <a:off x="702931" y="1949695"/>
            <a:ext cx="1971675" cy="609600"/>
          </a:xfrm>
          <a:prstGeom prst="rect">
            <a:avLst/>
          </a:prstGeom>
        </p:spPr>
      </p:pic>
      <p:pic>
        <p:nvPicPr>
          <p:cNvPr id="9" name="图片 8">
            <a:extLst>
              <a:ext uri="{FF2B5EF4-FFF2-40B4-BE49-F238E27FC236}">
                <a16:creationId xmlns:a16="http://schemas.microsoft.com/office/drawing/2014/main" id="{B25D5955-C6E5-4F14-981D-635D7A6C4682}"/>
              </a:ext>
            </a:extLst>
          </p:cNvPr>
          <p:cNvPicPr>
            <a:picLocks noChangeAspect="1"/>
          </p:cNvPicPr>
          <p:nvPr/>
        </p:nvPicPr>
        <p:blipFill>
          <a:blip r:embed="rId8"/>
          <a:stretch>
            <a:fillRect/>
          </a:stretch>
        </p:blipFill>
        <p:spPr>
          <a:xfrm>
            <a:off x="561974" y="2585521"/>
            <a:ext cx="3095625" cy="933450"/>
          </a:xfrm>
          <a:prstGeom prst="rect">
            <a:avLst/>
          </a:prstGeom>
        </p:spPr>
      </p:pic>
      <p:pic>
        <p:nvPicPr>
          <p:cNvPr id="10" name="图片 9">
            <a:extLst>
              <a:ext uri="{FF2B5EF4-FFF2-40B4-BE49-F238E27FC236}">
                <a16:creationId xmlns:a16="http://schemas.microsoft.com/office/drawing/2014/main" id="{E1CBE0D5-B19E-4845-A88E-C7993E4D4153}"/>
              </a:ext>
            </a:extLst>
          </p:cNvPr>
          <p:cNvPicPr>
            <a:picLocks noChangeAspect="1"/>
          </p:cNvPicPr>
          <p:nvPr/>
        </p:nvPicPr>
        <p:blipFill>
          <a:blip r:embed="rId9"/>
          <a:stretch>
            <a:fillRect/>
          </a:stretch>
        </p:blipFill>
        <p:spPr>
          <a:xfrm>
            <a:off x="969630" y="3545197"/>
            <a:ext cx="1438275" cy="523875"/>
          </a:xfrm>
          <a:prstGeom prst="rect">
            <a:avLst/>
          </a:prstGeom>
        </p:spPr>
      </p:pic>
      <p:pic>
        <p:nvPicPr>
          <p:cNvPr id="11" name="图片 10">
            <a:extLst>
              <a:ext uri="{FF2B5EF4-FFF2-40B4-BE49-F238E27FC236}">
                <a16:creationId xmlns:a16="http://schemas.microsoft.com/office/drawing/2014/main" id="{F769DBDD-0FDD-403A-82B1-88A7D4120E09}"/>
              </a:ext>
            </a:extLst>
          </p:cNvPr>
          <p:cNvPicPr>
            <a:picLocks noChangeAspect="1"/>
          </p:cNvPicPr>
          <p:nvPr/>
        </p:nvPicPr>
        <p:blipFill>
          <a:blip r:embed="rId10"/>
          <a:stretch>
            <a:fillRect/>
          </a:stretch>
        </p:blipFill>
        <p:spPr>
          <a:xfrm>
            <a:off x="871536" y="4563949"/>
            <a:ext cx="2476500" cy="590550"/>
          </a:xfrm>
          <a:prstGeom prst="rect">
            <a:avLst/>
          </a:prstGeom>
        </p:spPr>
      </p:pic>
      <p:pic>
        <p:nvPicPr>
          <p:cNvPr id="12" name="图片 11">
            <a:extLst>
              <a:ext uri="{FF2B5EF4-FFF2-40B4-BE49-F238E27FC236}">
                <a16:creationId xmlns:a16="http://schemas.microsoft.com/office/drawing/2014/main" id="{FC70A787-E5EC-4218-874E-360B0A813DC9}"/>
              </a:ext>
            </a:extLst>
          </p:cNvPr>
          <p:cNvPicPr>
            <a:picLocks noChangeAspect="1"/>
          </p:cNvPicPr>
          <p:nvPr/>
        </p:nvPicPr>
        <p:blipFill>
          <a:blip r:embed="rId11"/>
          <a:stretch>
            <a:fillRect/>
          </a:stretch>
        </p:blipFill>
        <p:spPr>
          <a:xfrm>
            <a:off x="729501" y="5215941"/>
            <a:ext cx="2333625" cy="933450"/>
          </a:xfrm>
          <a:prstGeom prst="rect">
            <a:avLst/>
          </a:prstGeom>
        </p:spPr>
      </p:pic>
      <p:pic>
        <p:nvPicPr>
          <p:cNvPr id="13" name="图片 12">
            <a:extLst>
              <a:ext uri="{FF2B5EF4-FFF2-40B4-BE49-F238E27FC236}">
                <a16:creationId xmlns:a16="http://schemas.microsoft.com/office/drawing/2014/main" id="{D163A9A5-B650-4FDF-889D-280CBEF9F5EA}"/>
              </a:ext>
            </a:extLst>
          </p:cNvPr>
          <p:cNvPicPr>
            <a:picLocks noChangeAspect="1"/>
          </p:cNvPicPr>
          <p:nvPr/>
        </p:nvPicPr>
        <p:blipFill>
          <a:blip r:embed="rId12"/>
          <a:stretch>
            <a:fillRect/>
          </a:stretch>
        </p:blipFill>
        <p:spPr>
          <a:xfrm>
            <a:off x="6867527" y="504795"/>
            <a:ext cx="2943225" cy="2181225"/>
          </a:xfrm>
          <a:prstGeom prst="rect">
            <a:avLst/>
          </a:prstGeom>
        </p:spPr>
      </p:pic>
      <p:pic>
        <p:nvPicPr>
          <p:cNvPr id="14" name="图片 13">
            <a:extLst>
              <a:ext uri="{FF2B5EF4-FFF2-40B4-BE49-F238E27FC236}">
                <a16:creationId xmlns:a16="http://schemas.microsoft.com/office/drawing/2014/main" id="{867B92AD-91AC-46DD-9CDC-85EA3F46F5C3}"/>
              </a:ext>
            </a:extLst>
          </p:cNvPr>
          <p:cNvPicPr>
            <a:picLocks noChangeAspect="1"/>
          </p:cNvPicPr>
          <p:nvPr/>
        </p:nvPicPr>
        <p:blipFill>
          <a:blip r:embed="rId13"/>
          <a:stretch>
            <a:fillRect/>
          </a:stretch>
        </p:blipFill>
        <p:spPr>
          <a:xfrm>
            <a:off x="6867527" y="2856639"/>
            <a:ext cx="2247900" cy="914400"/>
          </a:xfrm>
          <a:prstGeom prst="rect">
            <a:avLst/>
          </a:prstGeom>
        </p:spPr>
      </p:pic>
      <p:pic>
        <p:nvPicPr>
          <p:cNvPr id="15" name="图片 14">
            <a:extLst>
              <a:ext uri="{FF2B5EF4-FFF2-40B4-BE49-F238E27FC236}">
                <a16:creationId xmlns:a16="http://schemas.microsoft.com/office/drawing/2014/main" id="{28593136-A766-4176-BAFC-05834374CD99}"/>
              </a:ext>
            </a:extLst>
          </p:cNvPr>
          <p:cNvPicPr>
            <a:picLocks noChangeAspect="1"/>
          </p:cNvPicPr>
          <p:nvPr/>
        </p:nvPicPr>
        <p:blipFill rotWithShape="1">
          <a:blip r:embed="rId14"/>
          <a:srcRect b="60487"/>
          <a:stretch/>
        </p:blipFill>
        <p:spPr>
          <a:xfrm>
            <a:off x="6865109" y="3151303"/>
            <a:ext cx="3762375" cy="1580710"/>
          </a:xfrm>
          <a:prstGeom prst="rect">
            <a:avLst/>
          </a:prstGeom>
        </p:spPr>
      </p:pic>
      <p:pic>
        <p:nvPicPr>
          <p:cNvPr id="16" name="图片 15">
            <a:extLst>
              <a:ext uri="{FF2B5EF4-FFF2-40B4-BE49-F238E27FC236}">
                <a16:creationId xmlns:a16="http://schemas.microsoft.com/office/drawing/2014/main" id="{80DFE0D9-4E00-4735-8E35-E9688B0316B6}"/>
              </a:ext>
            </a:extLst>
          </p:cNvPr>
          <p:cNvPicPr>
            <a:picLocks noChangeAspect="1"/>
          </p:cNvPicPr>
          <p:nvPr/>
        </p:nvPicPr>
        <p:blipFill rotWithShape="1">
          <a:blip r:embed="rId14"/>
          <a:srcRect t="46979"/>
          <a:stretch/>
        </p:blipFill>
        <p:spPr>
          <a:xfrm>
            <a:off x="6893348" y="4622108"/>
            <a:ext cx="3762375" cy="2121115"/>
          </a:xfrm>
          <a:prstGeom prst="rect">
            <a:avLst/>
          </a:prstGeom>
        </p:spPr>
      </p:pic>
      <p:pic>
        <p:nvPicPr>
          <p:cNvPr id="17" name="图片 16">
            <a:extLst>
              <a:ext uri="{FF2B5EF4-FFF2-40B4-BE49-F238E27FC236}">
                <a16:creationId xmlns:a16="http://schemas.microsoft.com/office/drawing/2014/main" id="{24AE12FD-EA4D-4BA7-8B37-475DA10E8CB5}"/>
              </a:ext>
            </a:extLst>
          </p:cNvPr>
          <p:cNvPicPr>
            <a:picLocks noChangeAspect="1"/>
          </p:cNvPicPr>
          <p:nvPr/>
        </p:nvPicPr>
        <p:blipFill>
          <a:blip r:embed="rId15"/>
          <a:stretch>
            <a:fillRect/>
          </a:stretch>
        </p:blipFill>
        <p:spPr>
          <a:xfrm>
            <a:off x="10395592" y="3124374"/>
            <a:ext cx="704850" cy="3505200"/>
          </a:xfrm>
          <a:prstGeom prst="rect">
            <a:avLst/>
          </a:prstGeom>
        </p:spPr>
      </p:pic>
      <p:pic>
        <p:nvPicPr>
          <p:cNvPr id="18" name="图片 17">
            <a:extLst>
              <a:ext uri="{FF2B5EF4-FFF2-40B4-BE49-F238E27FC236}">
                <a16:creationId xmlns:a16="http://schemas.microsoft.com/office/drawing/2014/main" id="{D7B94050-2258-410F-BF45-14B79D03AF6E}"/>
              </a:ext>
            </a:extLst>
          </p:cNvPr>
          <p:cNvPicPr>
            <a:picLocks noChangeAspect="1"/>
          </p:cNvPicPr>
          <p:nvPr/>
        </p:nvPicPr>
        <p:blipFill rotWithShape="1">
          <a:blip r:embed="rId16"/>
          <a:srcRect r="19540" b="30395"/>
          <a:stretch/>
        </p:blipFill>
        <p:spPr>
          <a:xfrm>
            <a:off x="9886952" y="606655"/>
            <a:ext cx="666749" cy="2181225"/>
          </a:xfrm>
          <a:prstGeom prst="rect">
            <a:avLst/>
          </a:prstGeom>
        </p:spPr>
      </p:pic>
      <p:pic>
        <p:nvPicPr>
          <p:cNvPr id="19" name="图片 18">
            <a:extLst>
              <a:ext uri="{FF2B5EF4-FFF2-40B4-BE49-F238E27FC236}">
                <a16:creationId xmlns:a16="http://schemas.microsoft.com/office/drawing/2014/main" id="{712BDD60-E744-4FAF-AA13-9FB54DB58C8E}"/>
              </a:ext>
            </a:extLst>
          </p:cNvPr>
          <p:cNvPicPr>
            <a:picLocks noChangeAspect="1"/>
          </p:cNvPicPr>
          <p:nvPr/>
        </p:nvPicPr>
        <p:blipFill>
          <a:blip r:embed="rId17"/>
          <a:stretch>
            <a:fillRect/>
          </a:stretch>
        </p:blipFill>
        <p:spPr>
          <a:xfrm>
            <a:off x="7105153" y="2734813"/>
            <a:ext cx="2019300" cy="723900"/>
          </a:xfrm>
          <a:prstGeom prst="rect">
            <a:avLst/>
          </a:prstGeom>
        </p:spPr>
      </p:pic>
      <p:pic>
        <p:nvPicPr>
          <p:cNvPr id="20" name="图片 19">
            <a:extLst>
              <a:ext uri="{FF2B5EF4-FFF2-40B4-BE49-F238E27FC236}">
                <a16:creationId xmlns:a16="http://schemas.microsoft.com/office/drawing/2014/main" id="{E59581FD-7C3A-448A-A2DB-C4717EA23B02}"/>
              </a:ext>
            </a:extLst>
          </p:cNvPr>
          <p:cNvPicPr>
            <a:picLocks noChangeAspect="1"/>
          </p:cNvPicPr>
          <p:nvPr/>
        </p:nvPicPr>
        <p:blipFill>
          <a:blip r:embed="rId18"/>
          <a:stretch>
            <a:fillRect/>
          </a:stretch>
        </p:blipFill>
        <p:spPr>
          <a:xfrm>
            <a:off x="9837773" y="2548313"/>
            <a:ext cx="628650" cy="704850"/>
          </a:xfrm>
          <a:prstGeom prst="rect">
            <a:avLst/>
          </a:prstGeom>
        </p:spPr>
      </p:pic>
      <p:pic>
        <p:nvPicPr>
          <p:cNvPr id="21" name="图片 20">
            <a:extLst>
              <a:ext uri="{FF2B5EF4-FFF2-40B4-BE49-F238E27FC236}">
                <a16:creationId xmlns:a16="http://schemas.microsoft.com/office/drawing/2014/main" id="{08F853B4-00B3-4815-8F79-05AFE34A01C7}"/>
              </a:ext>
            </a:extLst>
          </p:cNvPr>
          <p:cNvPicPr>
            <a:picLocks noChangeAspect="1"/>
          </p:cNvPicPr>
          <p:nvPr/>
        </p:nvPicPr>
        <p:blipFill>
          <a:blip r:embed="rId19"/>
          <a:stretch>
            <a:fillRect/>
          </a:stretch>
        </p:blipFill>
        <p:spPr>
          <a:xfrm>
            <a:off x="3338512" y="1964282"/>
            <a:ext cx="514350" cy="400050"/>
          </a:xfrm>
          <a:prstGeom prst="rect">
            <a:avLst/>
          </a:prstGeom>
        </p:spPr>
      </p:pic>
      <p:pic>
        <p:nvPicPr>
          <p:cNvPr id="22" name="图片 21">
            <a:extLst>
              <a:ext uri="{FF2B5EF4-FFF2-40B4-BE49-F238E27FC236}">
                <a16:creationId xmlns:a16="http://schemas.microsoft.com/office/drawing/2014/main" id="{71BC1BE5-D994-4957-916C-6E4103FC60E1}"/>
              </a:ext>
            </a:extLst>
          </p:cNvPr>
          <p:cNvPicPr>
            <a:picLocks noChangeAspect="1"/>
          </p:cNvPicPr>
          <p:nvPr/>
        </p:nvPicPr>
        <p:blipFill>
          <a:blip r:embed="rId20"/>
          <a:stretch>
            <a:fillRect/>
          </a:stretch>
        </p:blipFill>
        <p:spPr>
          <a:xfrm>
            <a:off x="3657599" y="2717517"/>
            <a:ext cx="390525" cy="495300"/>
          </a:xfrm>
          <a:prstGeom prst="rect">
            <a:avLst/>
          </a:prstGeom>
        </p:spPr>
      </p:pic>
      <p:pic>
        <p:nvPicPr>
          <p:cNvPr id="23" name="图片 22">
            <a:extLst>
              <a:ext uri="{FF2B5EF4-FFF2-40B4-BE49-F238E27FC236}">
                <a16:creationId xmlns:a16="http://schemas.microsoft.com/office/drawing/2014/main" id="{58E622F0-AB95-45FE-B8CB-54A0609E3D40}"/>
              </a:ext>
            </a:extLst>
          </p:cNvPr>
          <p:cNvPicPr>
            <a:picLocks noChangeAspect="1"/>
          </p:cNvPicPr>
          <p:nvPr/>
        </p:nvPicPr>
        <p:blipFill>
          <a:blip r:embed="rId21"/>
          <a:stretch>
            <a:fillRect/>
          </a:stretch>
        </p:blipFill>
        <p:spPr>
          <a:xfrm>
            <a:off x="2711641" y="3707013"/>
            <a:ext cx="352425" cy="323850"/>
          </a:xfrm>
          <a:prstGeom prst="rect">
            <a:avLst/>
          </a:prstGeom>
        </p:spPr>
      </p:pic>
      <p:pic>
        <p:nvPicPr>
          <p:cNvPr id="24" name="图片 23">
            <a:extLst>
              <a:ext uri="{FF2B5EF4-FFF2-40B4-BE49-F238E27FC236}">
                <a16:creationId xmlns:a16="http://schemas.microsoft.com/office/drawing/2014/main" id="{A24CE659-BAD9-412F-9434-BC8A83F6E982}"/>
              </a:ext>
            </a:extLst>
          </p:cNvPr>
          <p:cNvPicPr>
            <a:picLocks noChangeAspect="1"/>
          </p:cNvPicPr>
          <p:nvPr/>
        </p:nvPicPr>
        <p:blipFill>
          <a:blip r:embed="rId22"/>
          <a:stretch>
            <a:fillRect/>
          </a:stretch>
        </p:blipFill>
        <p:spPr>
          <a:xfrm>
            <a:off x="2343398" y="4013848"/>
            <a:ext cx="409575" cy="447675"/>
          </a:xfrm>
          <a:prstGeom prst="rect">
            <a:avLst/>
          </a:prstGeom>
        </p:spPr>
      </p:pic>
      <p:pic>
        <p:nvPicPr>
          <p:cNvPr id="25" name="图片 24">
            <a:extLst>
              <a:ext uri="{FF2B5EF4-FFF2-40B4-BE49-F238E27FC236}">
                <a16:creationId xmlns:a16="http://schemas.microsoft.com/office/drawing/2014/main" id="{D7D7CB70-0099-4F6D-8466-A37F8F7187FB}"/>
              </a:ext>
            </a:extLst>
          </p:cNvPr>
          <p:cNvPicPr>
            <a:picLocks noChangeAspect="1"/>
          </p:cNvPicPr>
          <p:nvPr/>
        </p:nvPicPr>
        <p:blipFill>
          <a:blip r:embed="rId23"/>
          <a:stretch>
            <a:fillRect/>
          </a:stretch>
        </p:blipFill>
        <p:spPr>
          <a:xfrm>
            <a:off x="3286124" y="4635386"/>
            <a:ext cx="390525" cy="447675"/>
          </a:xfrm>
          <a:prstGeom prst="rect">
            <a:avLst/>
          </a:prstGeom>
        </p:spPr>
      </p:pic>
      <p:pic>
        <p:nvPicPr>
          <p:cNvPr id="26" name="图片 25">
            <a:extLst>
              <a:ext uri="{FF2B5EF4-FFF2-40B4-BE49-F238E27FC236}">
                <a16:creationId xmlns:a16="http://schemas.microsoft.com/office/drawing/2014/main" id="{B7C3B4EC-FE54-4A5D-BD7E-594D71C0A004}"/>
              </a:ext>
            </a:extLst>
          </p:cNvPr>
          <p:cNvPicPr>
            <a:picLocks noChangeAspect="1"/>
          </p:cNvPicPr>
          <p:nvPr/>
        </p:nvPicPr>
        <p:blipFill>
          <a:blip r:embed="rId24"/>
          <a:stretch>
            <a:fillRect/>
          </a:stretch>
        </p:blipFill>
        <p:spPr>
          <a:xfrm>
            <a:off x="3286124" y="5411251"/>
            <a:ext cx="390525" cy="476250"/>
          </a:xfrm>
          <a:prstGeom prst="rect">
            <a:avLst/>
          </a:prstGeom>
        </p:spPr>
      </p:pic>
    </p:spTree>
    <p:extLst>
      <p:ext uri="{BB962C8B-B14F-4D97-AF65-F5344CB8AC3E}">
        <p14:creationId xmlns:p14="http://schemas.microsoft.com/office/powerpoint/2010/main" val="229313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4AA8093-8C9D-454E-BBB7-F8B24866D4A1}"/>
              </a:ext>
            </a:extLst>
          </p:cNvPr>
          <p:cNvPicPr>
            <a:picLocks noChangeAspect="1"/>
          </p:cNvPicPr>
          <p:nvPr/>
        </p:nvPicPr>
        <p:blipFill>
          <a:blip r:embed="rId2"/>
          <a:stretch>
            <a:fillRect/>
          </a:stretch>
        </p:blipFill>
        <p:spPr>
          <a:xfrm>
            <a:off x="0" y="121502"/>
            <a:ext cx="12192000" cy="6614996"/>
          </a:xfrm>
          <a:prstGeom prst="rect">
            <a:avLst/>
          </a:prstGeom>
        </p:spPr>
      </p:pic>
    </p:spTree>
    <p:extLst>
      <p:ext uri="{BB962C8B-B14F-4D97-AF65-F5344CB8AC3E}">
        <p14:creationId xmlns:p14="http://schemas.microsoft.com/office/powerpoint/2010/main" val="13746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BE14BA-ECD2-4BA0-B443-CBD0F94BF8B5}"/>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5DA4702-473B-4286-BD05-80B6BD3E1E22}"/>
              </a:ext>
            </a:extLst>
          </p:cNvPr>
          <p:cNvPicPr>
            <a:picLocks noChangeAspect="1"/>
          </p:cNvPicPr>
          <p:nvPr/>
        </p:nvPicPr>
        <p:blipFill rotWithShape="1">
          <a:blip r:embed="rId2">
            <a:extLst>
              <a:ext uri="{28A0092B-C50C-407E-A947-70E740481C1C}">
                <a14:useLocalDpi xmlns:a14="http://schemas.microsoft.com/office/drawing/2010/main" val="0"/>
              </a:ext>
            </a:extLst>
          </a:blip>
          <a:srcRect l="28393" t="27301" r="22004" b="12735"/>
          <a:stretch/>
        </p:blipFill>
        <p:spPr>
          <a:xfrm>
            <a:off x="60438" y="1153436"/>
            <a:ext cx="6035562" cy="3948368"/>
          </a:xfrm>
          <a:prstGeom prst="rect">
            <a:avLst/>
          </a:prstGeom>
        </p:spPr>
      </p:pic>
      <p:pic>
        <p:nvPicPr>
          <p:cNvPr id="4" name="图片 3">
            <a:extLst>
              <a:ext uri="{FF2B5EF4-FFF2-40B4-BE49-F238E27FC236}">
                <a16:creationId xmlns:a16="http://schemas.microsoft.com/office/drawing/2014/main" id="{F5FAD209-BDB3-487A-8A9E-72CA2A99F4EF}"/>
              </a:ext>
            </a:extLst>
          </p:cNvPr>
          <p:cNvPicPr>
            <a:picLocks noChangeAspect="1"/>
          </p:cNvPicPr>
          <p:nvPr/>
        </p:nvPicPr>
        <p:blipFill rotWithShape="1">
          <a:blip r:embed="rId3"/>
          <a:srcRect l="5904" r="23493"/>
          <a:stretch/>
        </p:blipFill>
        <p:spPr>
          <a:xfrm>
            <a:off x="6096000" y="1079600"/>
            <a:ext cx="5234474" cy="4096041"/>
          </a:xfrm>
          <a:prstGeom prst="rect">
            <a:avLst/>
          </a:prstGeom>
        </p:spPr>
      </p:pic>
      <p:pic>
        <p:nvPicPr>
          <p:cNvPr id="2" name="图片 1">
            <a:extLst>
              <a:ext uri="{FF2B5EF4-FFF2-40B4-BE49-F238E27FC236}">
                <a16:creationId xmlns:a16="http://schemas.microsoft.com/office/drawing/2014/main" id="{8B98ACC9-797C-4B3A-8965-A2FF55273AA1}"/>
              </a:ext>
            </a:extLst>
          </p:cNvPr>
          <p:cNvPicPr>
            <a:picLocks noChangeAspect="1"/>
          </p:cNvPicPr>
          <p:nvPr/>
        </p:nvPicPr>
        <p:blipFill rotWithShape="1">
          <a:blip r:embed="rId4"/>
          <a:srcRect t="67612"/>
          <a:stretch/>
        </p:blipFill>
        <p:spPr>
          <a:xfrm>
            <a:off x="10312287" y="5034589"/>
            <a:ext cx="1819275" cy="1332689"/>
          </a:xfrm>
          <a:prstGeom prst="rect">
            <a:avLst/>
          </a:prstGeom>
        </p:spPr>
      </p:pic>
      <p:pic>
        <p:nvPicPr>
          <p:cNvPr id="6" name="图片 5">
            <a:extLst>
              <a:ext uri="{FF2B5EF4-FFF2-40B4-BE49-F238E27FC236}">
                <a16:creationId xmlns:a16="http://schemas.microsoft.com/office/drawing/2014/main" id="{65722D9E-3A35-4168-94F7-4956587A8C35}"/>
              </a:ext>
            </a:extLst>
          </p:cNvPr>
          <p:cNvPicPr>
            <a:picLocks noChangeAspect="1"/>
          </p:cNvPicPr>
          <p:nvPr/>
        </p:nvPicPr>
        <p:blipFill rotWithShape="1">
          <a:blip r:embed="rId4"/>
          <a:srcRect t="9465" b="82658"/>
          <a:stretch/>
        </p:blipFill>
        <p:spPr>
          <a:xfrm>
            <a:off x="4354748" y="1241681"/>
            <a:ext cx="1819275" cy="324163"/>
          </a:xfrm>
          <a:prstGeom prst="rect">
            <a:avLst/>
          </a:prstGeom>
        </p:spPr>
      </p:pic>
      <p:pic>
        <p:nvPicPr>
          <p:cNvPr id="7" name="图片 6">
            <a:extLst>
              <a:ext uri="{FF2B5EF4-FFF2-40B4-BE49-F238E27FC236}">
                <a16:creationId xmlns:a16="http://schemas.microsoft.com/office/drawing/2014/main" id="{A1CDAFB2-8AC3-4537-B3A4-0D5EED5FC591}"/>
              </a:ext>
            </a:extLst>
          </p:cNvPr>
          <p:cNvPicPr>
            <a:picLocks noChangeAspect="1"/>
          </p:cNvPicPr>
          <p:nvPr/>
        </p:nvPicPr>
        <p:blipFill rotWithShape="1">
          <a:blip r:embed="rId4"/>
          <a:srcRect t="44580" b="49037"/>
          <a:stretch/>
        </p:blipFill>
        <p:spPr>
          <a:xfrm>
            <a:off x="4276725" y="2380172"/>
            <a:ext cx="1819275" cy="262647"/>
          </a:xfrm>
          <a:prstGeom prst="rect">
            <a:avLst/>
          </a:prstGeom>
        </p:spPr>
      </p:pic>
      <p:sp>
        <p:nvSpPr>
          <p:cNvPr id="8" name="矩形 7">
            <a:extLst>
              <a:ext uri="{FF2B5EF4-FFF2-40B4-BE49-F238E27FC236}">
                <a16:creationId xmlns:a16="http://schemas.microsoft.com/office/drawing/2014/main" id="{D982D5E3-3F20-4F36-BF87-C8BD618754BF}"/>
              </a:ext>
            </a:extLst>
          </p:cNvPr>
          <p:cNvSpPr/>
          <p:nvPr/>
        </p:nvSpPr>
        <p:spPr>
          <a:xfrm>
            <a:off x="433137" y="5190049"/>
            <a:ext cx="9734935" cy="646331"/>
          </a:xfrm>
          <a:prstGeom prst="rect">
            <a:avLst/>
          </a:prstGeom>
        </p:spPr>
        <p:txBody>
          <a:bodyPr wrap="square">
            <a:spAutoFit/>
          </a:bodyPr>
          <a:lstStyle/>
          <a:p>
            <a:r>
              <a:rPr lang="zh-CN" altLang="en-US" b="1" dirty="0"/>
              <a:t>low (̂πu </a:t>
            </a:r>
            <a:r>
              <a:rPr lang="zh-CN" altLang="en-US" dirty="0"/>
              <a:t>= 1000, top panel) and </a:t>
            </a:r>
            <a:r>
              <a:rPr lang="zh-CN" altLang="en-US" b="1" dirty="0"/>
              <a:t>high (̂πu </a:t>
            </a:r>
            <a:r>
              <a:rPr lang="zh-CN" altLang="en-US" dirty="0"/>
              <a:t>= 10, bottom panel) sensory uncertainty. </a:t>
            </a:r>
            <a:endParaRPr lang="en-US" altLang="zh-CN" dirty="0"/>
          </a:p>
          <a:p>
            <a:r>
              <a:rPr lang="zh-CN" altLang="en-US" dirty="0"/>
              <a:t>μ(0) 2 = μ(0) 3 = 0, σ (0) 2 = σ (0) 3 = 1, κ = 1, ω =−3, and θ = 0.7</a:t>
            </a:r>
            <a:r>
              <a:rPr lang="en-US" altLang="zh-CN" dirty="0"/>
              <a:t>,</a:t>
            </a:r>
            <a:r>
              <a:rPr lang="zh-CN" altLang="en-US" dirty="0"/>
              <a:t> ζ = 8.</a:t>
            </a:r>
          </a:p>
        </p:txBody>
      </p:sp>
    </p:spTree>
    <p:extLst>
      <p:ext uri="{BB962C8B-B14F-4D97-AF65-F5344CB8AC3E}">
        <p14:creationId xmlns:p14="http://schemas.microsoft.com/office/powerpoint/2010/main" val="1564834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56879-38EC-4FFB-8C76-4129C536B8E9}"/>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Introduction</a:t>
            </a:r>
            <a:endParaRPr lang="zh-CN" altLang="en-US" sz="3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D42D2AD-069E-4F18-B179-5CB161EE516C}"/>
              </a:ext>
            </a:extLst>
          </p:cNvPr>
          <p:cNvSpPr/>
          <p:nvPr/>
        </p:nvSpPr>
        <p:spPr>
          <a:xfrm>
            <a:off x="1333923" y="1395062"/>
            <a:ext cx="10245039" cy="233153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three types of uncertainty during decision-making and learning</a:t>
            </a:r>
          </a:p>
          <a:p>
            <a:pPr marL="800100" lvl="1" indent="-342900">
              <a:lnSpc>
                <a:spcPct val="150000"/>
              </a:lnSpc>
              <a:buFont typeface="Arial" panose="020B0604020202020204" pitchFamily="34" charset="0"/>
              <a:buChar char="•"/>
            </a:pPr>
            <a:r>
              <a:rPr lang="en-US" altLang="zh-CN" sz="2500" dirty="0">
                <a:solidFill>
                  <a:srgbClr val="FF0000"/>
                </a:solidFill>
                <a:latin typeface="Times New Roman" panose="02020603050405020304" pitchFamily="18" charset="0"/>
                <a:cs typeface="Times New Roman" panose="02020603050405020304" pitchFamily="18" charset="0"/>
              </a:rPr>
              <a:t>expected (irreducible) uncertainty</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estimation (informational) uncertainty</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unexpected (environmental) uncertainty</a:t>
            </a:r>
          </a:p>
        </p:txBody>
      </p:sp>
      <p:sp>
        <p:nvSpPr>
          <p:cNvPr id="21" name="文本框 20">
            <a:extLst>
              <a:ext uri="{FF2B5EF4-FFF2-40B4-BE49-F238E27FC236}">
                <a16:creationId xmlns:a16="http://schemas.microsoft.com/office/drawing/2014/main" id="{B14A1A3F-5CC7-44B0-9EBA-6B4EEB141C43}"/>
              </a:ext>
            </a:extLst>
          </p:cNvPr>
          <p:cNvSpPr txBox="1"/>
          <p:nvPr/>
        </p:nvSpPr>
        <p:spPr>
          <a:xfrm>
            <a:off x="3689684" y="4715891"/>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en-US" altLang="zh-CN" dirty="0">
                <a:solidFill>
                  <a:srgbClr val="00B050"/>
                </a:solidFill>
                <a:latin typeface="Times New Roman" panose="02020603050405020304" pitchFamily="18" charset="0"/>
                <a:cs typeface="Times New Roman" panose="02020603050405020304" pitchFamily="18" charset="0"/>
              </a:rPr>
              <a:t>   :  3</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293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EBE14BA-ECD2-4BA0-B443-CBD0F94BF8B5}"/>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5DA4702-473B-4286-BD05-80B6BD3E1E22}"/>
              </a:ext>
            </a:extLst>
          </p:cNvPr>
          <p:cNvPicPr>
            <a:picLocks noChangeAspect="1"/>
          </p:cNvPicPr>
          <p:nvPr/>
        </p:nvPicPr>
        <p:blipFill rotWithShape="1">
          <a:blip r:embed="rId2">
            <a:extLst>
              <a:ext uri="{28A0092B-C50C-407E-A947-70E740481C1C}">
                <a14:useLocalDpi xmlns:a14="http://schemas.microsoft.com/office/drawing/2010/main" val="0"/>
              </a:ext>
            </a:extLst>
          </a:blip>
          <a:srcRect l="28393" t="27301" r="22004" b="12735"/>
          <a:stretch/>
        </p:blipFill>
        <p:spPr>
          <a:xfrm>
            <a:off x="60438" y="1153436"/>
            <a:ext cx="6035562" cy="3948368"/>
          </a:xfrm>
          <a:prstGeom prst="rect">
            <a:avLst/>
          </a:prstGeom>
        </p:spPr>
      </p:pic>
      <p:pic>
        <p:nvPicPr>
          <p:cNvPr id="4" name="图片 3">
            <a:extLst>
              <a:ext uri="{FF2B5EF4-FFF2-40B4-BE49-F238E27FC236}">
                <a16:creationId xmlns:a16="http://schemas.microsoft.com/office/drawing/2014/main" id="{F5FAD209-BDB3-487A-8A9E-72CA2A99F4EF}"/>
              </a:ext>
            </a:extLst>
          </p:cNvPr>
          <p:cNvPicPr>
            <a:picLocks noChangeAspect="1"/>
          </p:cNvPicPr>
          <p:nvPr/>
        </p:nvPicPr>
        <p:blipFill rotWithShape="1">
          <a:blip r:embed="rId3"/>
          <a:srcRect l="5904" r="23493"/>
          <a:stretch/>
        </p:blipFill>
        <p:spPr>
          <a:xfrm>
            <a:off x="6096000" y="1079600"/>
            <a:ext cx="5234474" cy="4096041"/>
          </a:xfrm>
          <a:prstGeom prst="rect">
            <a:avLst/>
          </a:prstGeom>
        </p:spPr>
      </p:pic>
      <p:pic>
        <p:nvPicPr>
          <p:cNvPr id="2" name="图片 1">
            <a:extLst>
              <a:ext uri="{FF2B5EF4-FFF2-40B4-BE49-F238E27FC236}">
                <a16:creationId xmlns:a16="http://schemas.microsoft.com/office/drawing/2014/main" id="{8B98ACC9-797C-4B3A-8965-A2FF55273AA1}"/>
              </a:ext>
            </a:extLst>
          </p:cNvPr>
          <p:cNvPicPr>
            <a:picLocks noChangeAspect="1"/>
          </p:cNvPicPr>
          <p:nvPr/>
        </p:nvPicPr>
        <p:blipFill rotWithShape="1">
          <a:blip r:embed="rId4"/>
          <a:srcRect t="67612"/>
          <a:stretch/>
        </p:blipFill>
        <p:spPr>
          <a:xfrm>
            <a:off x="10312287" y="5034589"/>
            <a:ext cx="1819275" cy="1332689"/>
          </a:xfrm>
          <a:prstGeom prst="rect">
            <a:avLst/>
          </a:prstGeom>
        </p:spPr>
      </p:pic>
      <p:pic>
        <p:nvPicPr>
          <p:cNvPr id="6" name="图片 5">
            <a:extLst>
              <a:ext uri="{FF2B5EF4-FFF2-40B4-BE49-F238E27FC236}">
                <a16:creationId xmlns:a16="http://schemas.microsoft.com/office/drawing/2014/main" id="{65722D9E-3A35-4168-94F7-4956587A8C35}"/>
              </a:ext>
            </a:extLst>
          </p:cNvPr>
          <p:cNvPicPr>
            <a:picLocks noChangeAspect="1"/>
          </p:cNvPicPr>
          <p:nvPr/>
        </p:nvPicPr>
        <p:blipFill rotWithShape="1">
          <a:blip r:embed="rId4"/>
          <a:srcRect t="9465" b="82658"/>
          <a:stretch/>
        </p:blipFill>
        <p:spPr>
          <a:xfrm>
            <a:off x="4354748" y="1241681"/>
            <a:ext cx="1819275" cy="324163"/>
          </a:xfrm>
          <a:prstGeom prst="rect">
            <a:avLst/>
          </a:prstGeom>
        </p:spPr>
      </p:pic>
      <p:pic>
        <p:nvPicPr>
          <p:cNvPr id="7" name="图片 6">
            <a:extLst>
              <a:ext uri="{FF2B5EF4-FFF2-40B4-BE49-F238E27FC236}">
                <a16:creationId xmlns:a16="http://schemas.microsoft.com/office/drawing/2014/main" id="{A1CDAFB2-8AC3-4537-B3A4-0D5EED5FC591}"/>
              </a:ext>
            </a:extLst>
          </p:cNvPr>
          <p:cNvPicPr>
            <a:picLocks noChangeAspect="1"/>
          </p:cNvPicPr>
          <p:nvPr/>
        </p:nvPicPr>
        <p:blipFill rotWithShape="1">
          <a:blip r:embed="rId4"/>
          <a:srcRect t="44580" b="49037"/>
          <a:stretch/>
        </p:blipFill>
        <p:spPr>
          <a:xfrm>
            <a:off x="4276725" y="2380172"/>
            <a:ext cx="1819275" cy="262647"/>
          </a:xfrm>
          <a:prstGeom prst="rect">
            <a:avLst/>
          </a:prstGeom>
        </p:spPr>
      </p:pic>
      <p:sp>
        <p:nvSpPr>
          <p:cNvPr id="9" name="矩形 8">
            <a:extLst>
              <a:ext uri="{FF2B5EF4-FFF2-40B4-BE49-F238E27FC236}">
                <a16:creationId xmlns:a16="http://schemas.microsoft.com/office/drawing/2014/main" id="{2BED7DD0-A86D-4B8E-A3EF-92D66C614AA8}"/>
              </a:ext>
            </a:extLst>
          </p:cNvPr>
          <p:cNvSpPr/>
          <p:nvPr/>
        </p:nvSpPr>
        <p:spPr>
          <a:xfrm>
            <a:off x="577351" y="4998475"/>
            <a:ext cx="9033179" cy="923330"/>
          </a:xfrm>
          <a:prstGeom prst="rect">
            <a:avLst/>
          </a:prstGeom>
        </p:spPr>
        <p:txBody>
          <a:bodyPr wrap="square">
            <a:spAutoFit/>
          </a:bodyPr>
          <a:lstStyle/>
          <a:p>
            <a:r>
              <a:rPr lang="zh-CN" altLang="en-US" dirty="0"/>
              <a:t>In the case of low input precision, the volatility estimate keeps declining because most of the </a:t>
            </a:r>
            <a:r>
              <a:rPr lang="zh-CN" altLang="en-US" b="1" dirty="0"/>
              <a:t>variation in input is attributed to </a:t>
            </a:r>
            <a:r>
              <a:rPr lang="zh-CN" altLang="en-US" b="1" dirty="0">
                <a:solidFill>
                  <a:srgbClr val="FF0000"/>
                </a:solidFill>
              </a:rPr>
              <a:t>noise </a:t>
            </a:r>
            <a:r>
              <a:rPr lang="zh-CN" altLang="en-US" b="1" dirty="0"/>
              <a:t>instead of fluctuations </a:t>
            </a:r>
            <a:r>
              <a:rPr lang="zh-CN" altLang="en-US" dirty="0"/>
              <a:t>in the underlying tendency toward one outcome category x1 or the other.</a:t>
            </a:r>
          </a:p>
        </p:txBody>
      </p:sp>
      <p:sp>
        <p:nvSpPr>
          <p:cNvPr id="10" name="矩形 9">
            <a:extLst>
              <a:ext uri="{FF2B5EF4-FFF2-40B4-BE49-F238E27FC236}">
                <a16:creationId xmlns:a16="http://schemas.microsoft.com/office/drawing/2014/main" id="{72EEE80E-3385-4E9C-9299-92E18A412E2C}"/>
              </a:ext>
            </a:extLst>
          </p:cNvPr>
          <p:cNvSpPr/>
          <p:nvPr/>
        </p:nvSpPr>
        <p:spPr>
          <a:xfrm>
            <a:off x="577351" y="5977070"/>
            <a:ext cx="9630339" cy="646331"/>
          </a:xfrm>
          <a:prstGeom prst="rect">
            <a:avLst/>
          </a:prstGeom>
        </p:spPr>
        <p:txBody>
          <a:bodyPr wrap="square">
            <a:spAutoFit/>
          </a:bodyPr>
          <a:lstStyle/>
          <a:p>
            <a:r>
              <a:rPr lang="zh-CN" altLang="en-US" b="1" dirty="0"/>
              <a:t>less consistent in favoring one option over the other at any given time</a:t>
            </a:r>
            <a:r>
              <a:rPr lang="zh-CN" altLang="en-US" dirty="0"/>
              <a:t>. This accords well with recent accounts of </a:t>
            </a:r>
            <a:r>
              <a:rPr lang="zh-CN" altLang="en-US" b="1" dirty="0"/>
              <a:t>psychopathological symptoms as a failure of sensory attenuation</a:t>
            </a:r>
          </a:p>
        </p:txBody>
      </p:sp>
    </p:spTree>
    <p:extLst>
      <p:ext uri="{BB962C8B-B14F-4D97-AF65-F5344CB8AC3E}">
        <p14:creationId xmlns:p14="http://schemas.microsoft.com/office/powerpoint/2010/main" val="853365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555744" y="2015701"/>
            <a:ext cx="12536905" cy="1754455"/>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Dependent variables:</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(a) model-free </a:t>
            </a:r>
            <a:r>
              <a:rPr lang="en-US" altLang="zh-CN" sz="2500" dirty="0" err="1">
                <a:latin typeface="Times New Roman" panose="02020603050405020304" pitchFamily="18" charset="0"/>
                <a:cs typeface="Times New Roman" panose="02020603050405020304" pitchFamily="18" charset="0"/>
              </a:rPr>
              <a:t>behavioural</a:t>
            </a:r>
            <a:r>
              <a:rPr lang="en-US" altLang="zh-CN" sz="2500" dirty="0">
                <a:latin typeface="Times New Roman" panose="02020603050405020304" pitchFamily="18" charset="0"/>
                <a:cs typeface="Times New Roman" panose="02020603050405020304" pitchFamily="18" charset="0"/>
              </a:rPr>
              <a:t> measures (error rate, reaction time: RT); </a:t>
            </a:r>
          </a:p>
          <a:p>
            <a:pPr>
              <a:lnSpc>
                <a:spcPct val="150000"/>
              </a:lnSpc>
            </a:pPr>
            <a:endParaRPr lang="zh-CN" altLang="en-US" sz="25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236866"/>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Statistics</a:t>
            </a:r>
          </a:p>
        </p:txBody>
      </p:sp>
      <p:sp>
        <p:nvSpPr>
          <p:cNvPr id="5" name="矩形 4">
            <a:extLst>
              <a:ext uri="{FF2B5EF4-FFF2-40B4-BE49-F238E27FC236}">
                <a16:creationId xmlns:a16="http://schemas.microsoft.com/office/drawing/2014/main" id="{ADCCD639-E7E3-4812-8129-D55713BD76A1}"/>
              </a:ext>
            </a:extLst>
          </p:cNvPr>
          <p:cNvSpPr/>
          <p:nvPr/>
        </p:nvSpPr>
        <p:spPr>
          <a:xfrm>
            <a:off x="1473253" y="3429000"/>
            <a:ext cx="10945792" cy="600293"/>
          </a:xfrm>
          <a:prstGeom prst="rect">
            <a:avLst/>
          </a:prstGeom>
        </p:spPr>
        <p:txBody>
          <a:bodyPr wrap="square">
            <a:spAutoFit/>
          </a:bodyPr>
          <a:lstStyle/>
          <a:p>
            <a:pPr>
              <a:lnSpc>
                <a:spcPct val="150000"/>
              </a:lnSpc>
            </a:pPr>
            <a:r>
              <a:rPr lang="en-US" altLang="zh-CN" sz="2500" dirty="0">
                <a:latin typeface="Times New Roman" panose="02020603050405020304" pitchFamily="18" charset="0"/>
                <a:cs typeface="Times New Roman" panose="02020603050405020304" pitchFamily="18" charset="0"/>
              </a:rPr>
              <a:t>non-parametric factorial </a:t>
            </a:r>
            <a:r>
              <a:rPr lang="en-US" altLang="zh-CN" sz="2500" dirty="0" err="1">
                <a:latin typeface="Times New Roman" panose="02020603050405020304" pitchFamily="18" charset="0"/>
                <a:cs typeface="Times New Roman" panose="02020603050405020304" pitchFamily="18" charset="0"/>
              </a:rPr>
              <a:t>synchronised</a:t>
            </a:r>
            <a:r>
              <a:rPr lang="en-US" altLang="zh-CN" sz="2500" dirty="0">
                <a:latin typeface="Times New Roman" panose="02020603050405020304" pitchFamily="18" charset="0"/>
                <a:cs typeface="Times New Roman" panose="02020603050405020304" pitchFamily="18" charset="0"/>
              </a:rPr>
              <a:t> permutations tests with 5000 permutations</a:t>
            </a:r>
          </a:p>
        </p:txBody>
      </p:sp>
      <p:sp>
        <p:nvSpPr>
          <p:cNvPr id="6" name="矩形 5">
            <a:extLst>
              <a:ext uri="{FF2B5EF4-FFF2-40B4-BE49-F238E27FC236}">
                <a16:creationId xmlns:a16="http://schemas.microsoft.com/office/drawing/2014/main" id="{56B80BCF-0D96-4154-B622-C6E18E751CBD}"/>
              </a:ext>
            </a:extLst>
          </p:cNvPr>
          <p:cNvSpPr/>
          <p:nvPr/>
        </p:nvSpPr>
        <p:spPr>
          <a:xfrm>
            <a:off x="3489754" y="4211420"/>
            <a:ext cx="3456395" cy="369332"/>
          </a:xfrm>
          <a:prstGeom prst="rect">
            <a:avLst/>
          </a:prstGeom>
        </p:spPr>
        <p:txBody>
          <a:bodyPr wrap="none">
            <a:spAutoFit/>
          </a:bodyPr>
          <a:lstStyle/>
          <a:p>
            <a:r>
              <a:rPr lang="zh-CN" altLang="en-US" dirty="0">
                <a:solidFill>
                  <a:srgbClr val="FF0000"/>
                </a:solidFill>
                <a:latin typeface="Times New Roman" panose="02020603050405020304" pitchFamily="18" charset="0"/>
                <a:cs typeface="Times New Roman" panose="02020603050405020304" pitchFamily="18" charset="0"/>
              </a:rPr>
              <a:t>Group (StA, Cont) and Block (1,2)</a:t>
            </a:r>
          </a:p>
        </p:txBody>
      </p:sp>
    </p:spTree>
    <p:extLst>
      <p:ext uri="{BB962C8B-B14F-4D97-AF65-F5344CB8AC3E}">
        <p14:creationId xmlns:p14="http://schemas.microsoft.com/office/powerpoint/2010/main" val="1627976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Model-free Analysis</a:t>
            </a:r>
          </a:p>
        </p:txBody>
      </p:sp>
      <p:sp>
        <p:nvSpPr>
          <p:cNvPr id="4" name="矩形 3">
            <a:extLst>
              <a:ext uri="{FF2B5EF4-FFF2-40B4-BE49-F238E27FC236}">
                <a16:creationId xmlns:a16="http://schemas.microsoft.com/office/drawing/2014/main" id="{C3CB135C-7247-4486-AD97-F3E6C23B73B9}"/>
              </a:ext>
            </a:extLst>
          </p:cNvPr>
          <p:cNvSpPr/>
          <p:nvPr/>
        </p:nvSpPr>
        <p:spPr>
          <a:xfrm>
            <a:off x="528887" y="965538"/>
            <a:ext cx="10891782" cy="5794022"/>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Percentage of errors: </a:t>
            </a:r>
            <a:r>
              <a:rPr lang="en-US" altLang="zh-CN" sz="2500" dirty="0">
                <a:latin typeface="Times New Roman" panose="02020603050405020304" pitchFamily="18" charset="0"/>
                <a:cs typeface="Times New Roman" panose="02020603050405020304" pitchFamily="18" charset="0"/>
              </a:rPr>
              <a:t>whether anxiety impairs reward-learning task performance</a:t>
            </a:r>
          </a:p>
          <a:p>
            <a:pPr marL="742950" lvl="1" indent="-28575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non-parametric factorial test :</a:t>
            </a:r>
          </a:p>
          <a:p>
            <a:pPr marL="1200150" lvl="2" indent="-28575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Group (p = 0.01)</a:t>
            </a:r>
          </a:p>
          <a:p>
            <a:pPr marL="1200150" lvl="2" indent="-28575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Block only a trend (p = 0.056). </a:t>
            </a:r>
          </a:p>
          <a:p>
            <a:pPr marL="1200150" lvl="2" indent="-28575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interaction effect (p = 0.66). </a:t>
            </a:r>
          </a:p>
          <a:p>
            <a:pPr marL="285750" indent="-28575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between-group comparison</a:t>
            </a:r>
            <a:r>
              <a:rPr lang="en-US" altLang="zh-CN" sz="2500" dirty="0">
                <a:latin typeface="Times New Roman" panose="02020603050405020304" pitchFamily="18" charset="0"/>
                <a:cs typeface="Times New Roman" panose="02020603050405020304" pitchFamily="18" charset="0"/>
              </a:rPr>
              <a:t> </a:t>
            </a:r>
          </a:p>
          <a:p>
            <a:pPr marL="742950" lvl="1" indent="-28575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pair-wise permutation tests </a:t>
            </a:r>
          </a:p>
          <a:p>
            <a:pPr marL="1200150" lvl="2" indent="-285750">
              <a:lnSpc>
                <a:spcPct val="150000"/>
              </a:lnSpc>
              <a:buFont typeface="Arial" panose="020B0604020202020204" pitchFamily="34" charset="0"/>
              <a:buChar char="•"/>
            </a:pPr>
            <a:r>
              <a:rPr lang="en-US" altLang="zh-CN" sz="2500" dirty="0" err="1">
                <a:latin typeface="Times New Roman" panose="02020603050405020304" pitchFamily="18" charset="0"/>
                <a:cs typeface="Times New Roman" panose="02020603050405020304" pitchFamily="18" charset="0"/>
              </a:rPr>
              <a:t>StA</a:t>
            </a:r>
            <a:r>
              <a:rPr lang="en-US" altLang="zh-CN" sz="2500" dirty="0">
                <a:latin typeface="Times New Roman" panose="02020603050405020304" pitchFamily="18" charset="0"/>
                <a:cs typeface="Times New Roman" panose="02020603050405020304" pitchFamily="18" charset="0"/>
              </a:rPr>
              <a:t> group (mean 38.0, SEM 0.97)</a:t>
            </a:r>
          </a:p>
          <a:p>
            <a:pPr marL="1200150" lvl="2" indent="-285750">
              <a:lnSpc>
                <a:spcPct val="150000"/>
              </a:lnSpc>
              <a:buFont typeface="Arial" panose="020B0604020202020204" pitchFamily="34" charset="0"/>
              <a:buChar char="•"/>
            </a:pPr>
            <a:r>
              <a:rPr lang="en-US" altLang="zh-CN" sz="2500" dirty="0" err="1">
                <a:latin typeface="Times New Roman" panose="02020603050405020304" pitchFamily="18" charset="0"/>
                <a:cs typeface="Times New Roman" panose="02020603050405020304" pitchFamily="18" charset="0"/>
              </a:rPr>
              <a:t>Cont</a:t>
            </a:r>
            <a:r>
              <a:rPr lang="en-US" altLang="zh-CN" sz="2500" dirty="0">
                <a:latin typeface="Times New Roman" panose="02020603050405020304" pitchFamily="18" charset="0"/>
                <a:cs typeface="Times New Roman" panose="02020603050405020304" pitchFamily="18" charset="0"/>
              </a:rPr>
              <a:t> group (mean 35.6, SEM 0.66, p = 0.001, Δ=0.70, CI = [0.58, 0.82]</a:t>
            </a:r>
            <a:endParaRPr lang="zh-CN" altLang="en-US" sz="25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D3134BFA-4414-40FA-980C-E21C025CE73B}"/>
              </a:ext>
            </a:extLst>
          </p:cNvPr>
          <p:cNvPicPr>
            <a:picLocks noChangeAspect="1"/>
          </p:cNvPicPr>
          <p:nvPr/>
        </p:nvPicPr>
        <p:blipFill rotWithShape="1">
          <a:blip r:embed="rId3"/>
          <a:srcRect l="10493" t="57143" r="49541" b="-1"/>
          <a:stretch/>
        </p:blipFill>
        <p:spPr>
          <a:xfrm>
            <a:off x="7898362" y="1959428"/>
            <a:ext cx="2976464" cy="2939143"/>
          </a:xfrm>
          <a:prstGeom prst="rect">
            <a:avLst/>
          </a:prstGeom>
        </p:spPr>
      </p:pic>
    </p:spTree>
    <p:extLst>
      <p:ext uri="{BB962C8B-B14F-4D97-AF65-F5344CB8AC3E}">
        <p14:creationId xmlns:p14="http://schemas.microsoft.com/office/powerpoint/2010/main" val="2779106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C0B36BB-A10C-44D3-B7EF-92135CB98775}"/>
              </a:ext>
            </a:extLst>
          </p:cNvPr>
          <p:cNvPicPr>
            <a:picLocks noChangeAspect="1"/>
          </p:cNvPicPr>
          <p:nvPr/>
        </p:nvPicPr>
        <p:blipFill rotWithShape="1">
          <a:blip r:embed="rId3"/>
          <a:srcRect l="50646" t="58733" r="910" b="-1"/>
          <a:stretch/>
        </p:blipFill>
        <p:spPr>
          <a:xfrm>
            <a:off x="8266922" y="1426124"/>
            <a:ext cx="3607837" cy="2830093"/>
          </a:xfrm>
          <a:prstGeom prst="rect">
            <a:avLst/>
          </a:prstGeom>
        </p:spPr>
      </p:pic>
      <p:sp>
        <p:nvSpPr>
          <p:cNvPr id="7" name="矩形 6">
            <a:extLst>
              <a:ext uri="{FF2B5EF4-FFF2-40B4-BE49-F238E27FC236}">
                <a16:creationId xmlns:a16="http://schemas.microsoft.com/office/drawing/2014/main" id="{DF9255FE-F20E-47E8-A7B9-647B9177E4C2}"/>
              </a:ext>
            </a:extLst>
          </p:cNvPr>
          <p:cNvSpPr/>
          <p:nvPr/>
        </p:nvSpPr>
        <p:spPr>
          <a:xfrm>
            <a:off x="774441" y="959623"/>
            <a:ext cx="8764719" cy="5028556"/>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b="1" dirty="0">
                <a:latin typeface="Times New Roman" panose="02020603050405020304" pitchFamily="18" charset="0"/>
                <a:cs typeface="Times New Roman" panose="02020603050405020304" pitchFamily="18" charset="0"/>
              </a:rPr>
              <a:t>Block on RTs (p = 0.02)</a:t>
            </a:r>
            <a:r>
              <a:rPr lang="en-US" altLang="zh-CN" b="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Group or interaction effect (p = 0.64, p = 0.26) </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Wingdings" panose="05000000000000000000" pitchFamily="2" charset="2"/>
              <a:buChar char="p"/>
            </a:pPr>
            <a:r>
              <a:rPr lang="zh-CN" altLang="en-US" dirty="0">
                <a:latin typeface="Times New Roman" panose="02020603050405020304" pitchFamily="18" charset="0"/>
                <a:cs typeface="Times New Roman" panose="02020603050405020304" pitchFamily="18" charset="0"/>
              </a:rPr>
              <a:t>Post-hoc analyses on the Block </a:t>
            </a:r>
            <a:r>
              <a:rPr lang="en-US" altLang="zh-CN" dirty="0">
                <a:latin typeface="Times New Roman" panose="02020603050405020304" pitchFamily="18" charset="0"/>
                <a:cs typeface="Times New Roman" panose="02020603050405020304" pitchFamily="18" charset="0"/>
              </a:rPr>
              <a:t>:</a:t>
            </a:r>
          </a:p>
          <a:p>
            <a:pPr marL="1200150" lvl="2"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StA </a:t>
            </a:r>
            <a:r>
              <a:rPr lang="en-US" altLang="zh-CN" dirty="0">
                <a:latin typeface="Times New Roman" panose="02020603050405020304" pitchFamily="18" charset="0"/>
                <a:cs typeface="Times New Roman" panose="02020603050405020304" pitchFamily="18" charset="0"/>
              </a:rPr>
              <a:t>:</a:t>
            </a:r>
          </a:p>
          <a:p>
            <a:pPr marL="1657350" lvl="3"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TB1 (mean 658.3, SEM 32.53) </a:t>
            </a:r>
            <a:endParaRPr lang="en-US" altLang="zh-CN" dirty="0">
              <a:latin typeface="Times New Roman" panose="02020603050405020304" pitchFamily="18" charset="0"/>
              <a:cs typeface="Times New Roman" panose="02020603050405020304" pitchFamily="18" charset="0"/>
            </a:endParaRPr>
          </a:p>
          <a:p>
            <a:pPr marL="1657350" lvl="3"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TB2 (mean 552.8, SEM 20.68 </a:t>
            </a:r>
            <a:r>
              <a:rPr lang="zh-CN" altLang="en-US" sz="1200" dirty="0">
                <a:latin typeface="Times New Roman" panose="02020603050405020304" pitchFamily="18" charset="0"/>
                <a:cs typeface="Times New Roman" panose="02020603050405020304" pitchFamily="18" charset="0"/>
              </a:rPr>
              <a:t>(PFDR = &lt;0.05, Δ=0.73, CI = [0.65, 0.81]). </a:t>
            </a:r>
            <a:endParaRPr lang="en-US" altLang="zh-CN" sz="1200" dirty="0">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Cont</a:t>
            </a:r>
            <a:endParaRPr lang="en-US" altLang="zh-CN" dirty="0">
              <a:latin typeface="Times New Roman" panose="02020603050405020304" pitchFamily="18" charset="0"/>
              <a:cs typeface="Times New Roman" panose="02020603050405020304" pitchFamily="18" charset="0"/>
            </a:endParaRPr>
          </a:p>
          <a:p>
            <a:pPr marL="1657350" lvl="3"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TB1 (mean 657.7, SEM 35.65) </a:t>
            </a:r>
            <a:endParaRPr lang="en-US" altLang="zh-CN" dirty="0">
              <a:latin typeface="Times New Roman" panose="02020603050405020304" pitchFamily="18" charset="0"/>
              <a:cs typeface="Times New Roman" panose="02020603050405020304" pitchFamily="18" charset="0"/>
            </a:endParaRPr>
          </a:p>
          <a:p>
            <a:pPr marL="1657350" lvl="3"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TB2 (mean 591.4, SEM 31.78, </a:t>
            </a:r>
            <a:r>
              <a:rPr lang="zh-CN" altLang="en-US" sz="1200" dirty="0">
                <a:latin typeface="Times New Roman" panose="02020603050405020304" pitchFamily="18" charset="0"/>
                <a:cs typeface="Times New Roman" panose="02020603050405020304" pitchFamily="18" charset="0"/>
              </a:rPr>
              <a:t>PFDR = &lt;0.05, Δ = 0.65, CI = [0.56, 0.72]). </a:t>
            </a:r>
            <a:endParaRPr lang="en-US" altLang="zh-CN" sz="12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u"/>
            </a:pPr>
            <a:r>
              <a:rPr lang="zh-CN" altLang="en-US" dirty="0">
                <a:latin typeface="Times New Roman" panose="02020603050405020304" pitchFamily="18" charset="0"/>
                <a:cs typeface="Times New Roman" panose="02020603050405020304" pitchFamily="18" charset="0"/>
              </a:rPr>
              <a:t>StA + Cont mean RT of lose and win trials. </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lose minus win RT difference was highly significant, reflecting a </a:t>
            </a:r>
            <a:r>
              <a:rPr lang="zh-CN" altLang="en-US" b="1" dirty="0">
                <a:latin typeface="Times New Roman" panose="02020603050405020304" pitchFamily="18" charset="0"/>
                <a:cs typeface="Times New Roman" panose="02020603050405020304" pitchFamily="18" charset="0"/>
              </a:rPr>
              <a:t>slower response on trials where participants responded incorrectly</a:t>
            </a:r>
            <a:r>
              <a:rPr lang="zh-CN" altLang="en-US"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(p = 0, Δ=1, CI = [1, 1]; mean RT for lose trials 639.8 ms [SEM 0.36 ms], and for win trials 600.8 ms, [SEM 0.33 ms],</a:t>
            </a:r>
          </a:p>
        </p:txBody>
      </p:sp>
      <p:sp>
        <p:nvSpPr>
          <p:cNvPr id="8" name="文本框 7">
            <a:extLst>
              <a:ext uri="{FF2B5EF4-FFF2-40B4-BE49-F238E27FC236}">
                <a16:creationId xmlns:a16="http://schemas.microsoft.com/office/drawing/2014/main" id="{CE734264-CFBB-43C9-A0F2-430B29019413}"/>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Model-free Analysis</a:t>
            </a:r>
          </a:p>
        </p:txBody>
      </p:sp>
    </p:spTree>
    <p:extLst>
      <p:ext uri="{BB962C8B-B14F-4D97-AF65-F5344CB8AC3E}">
        <p14:creationId xmlns:p14="http://schemas.microsoft.com/office/powerpoint/2010/main" val="65997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F6387CF3-C205-4CE5-B50D-C04485CECD31}"/>
              </a:ext>
            </a:extLst>
          </p:cNvPr>
          <p:cNvSpPr/>
          <p:nvPr/>
        </p:nvSpPr>
        <p:spPr>
          <a:xfrm>
            <a:off x="1058779" y="1028343"/>
            <a:ext cx="10483188" cy="5093702"/>
          </a:xfrm>
          <a:prstGeom prst="rect">
            <a:avLst/>
          </a:prstGeom>
        </p:spPr>
        <p:txBody>
          <a:bodyPr wrap="square">
            <a:spAutoFit/>
          </a:bodyPr>
          <a:lstStyle/>
          <a:p>
            <a:r>
              <a:rPr lang="en-US" altLang="zh-CN" sz="2500" b="1" dirty="0">
                <a:latin typeface="Times New Roman" panose="02020603050405020304" pitchFamily="18" charset="0"/>
                <a:cs typeface="Times New Roman" panose="02020603050405020304" pitchFamily="18" charset="0"/>
              </a:rPr>
              <a:t>Bayesian belief updating </a:t>
            </a:r>
            <a:r>
              <a:rPr lang="en-US" altLang="zh-CN" sz="2500" dirty="0">
                <a:latin typeface="Times New Roman" panose="02020603050405020304" pitchFamily="18" charset="0"/>
                <a:cs typeface="Times New Roman" panose="02020603050405020304" pitchFamily="18" charset="0"/>
              </a:rPr>
              <a:t>: </a:t>
            </a:r>
          </a:p>
          <a:p>
            <a:pPr marL="800100" lvl="1"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not tractable analytically and difficult to evaluate in real time.</a:t>
            </a:r>
          </a:p>
          <a:p>
            <a:pPr marL="800100" lvl="1"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computational burden</a:t>
            </a:r>
          </a:p>
          <a:p>
            <a:pPr marL="800100" lvl="1"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No individual difference</a:t>
            </a:r>
          </a:p>
          <a:p>
            <a:pPr marL="800100" lvl="1"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‘Bayesian brain hypothesis’, </a:t>
            </a:r>
            <a:r>
              <a:rPr lang="en-US" altLang="zh-CN" sz="2500" dirty="0">
                <a:solidFill>
                  <a:srgbClr val="FF0000"/>
                </a:solidFill>
                <a:latin typeface="Times New Roman" panose="02020603050405020304" pitchFamily="18" charset="0"/>
                <a:cs typeface="Times New Roman" panose="02020603050405020304" pitchFamily="18" charset="0"/>
              </a:rPr>
              <a:t>can’t be combined with EEG, </a:t>
            </a:r>
            <a:r>
              <a:rPr lang="en-US" altLang="zh-CN" sz="2500" dirty="0" err="1">
                <a:solidFill>
                  <a:srgbClr val="FF0000"/>
                </a:solidFill>
                <a:latin typeface="Times New Roman" panose="02020603050405020304" pitchFamily="18" charset="0"/>
                <a:cs typeface="Times New Roman" panose="02020603050405020304" pitchFamily="18" charset="0"/>
              </a:rPr>
              <a:t>etc</a:t>
            </a:r>
            <a:endParaRPr lang="en-US" altLang="zh-CN" sz="2500" dirty="0">
              <a:solidFill>
                <a:srgbClr val="FF0000"/>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To fill this gap</a:t>
            </a:r>
            <a:r>
              <a:rPr lang="en-US" altLang="zh-CN" sz="2500" dirty="0">
                <a:latin typeface="Times New Roman" panose="02020603050405020304" pitchFamily="18" charset="0"/>
                <a:cs typeface="Times New Roman" panose="02020603050405020304" pitchFamily="18" charset="0"/>
              </a:rPr>
              <a:t> and provide a generic, robust and flexible framework for analysis of trial-wise data from the Bayesian brain perspective, we recently introduced the </a:t>
            </a:r>
            <a:r>
              <a:rPr lang="en-US" altLang="zh-CN" sz="2500" b="1" dirty="0">
                <a:latin typeface="Times New Roman" panose="02020603050405020304" pitchFamily="18" charset="0"/>
                <a:cs typeface="Times New Roman" panose="02020603050405020304" pitchFamily="18" charset="0"/>
              </a:rPr>
              <a:t>Hierarchical Gaussian Filter (HGF), </a:t>
            </a:r>
            <a:r>
              <a:rPr lang="en-US" altLang="zh-CN" sz="2500" dirty="0">
                <a:latin typeface="Times New Roman" panose="02020603050405020304" pitchFamily="18" charset="0"/>
                <a:cs typeface="Times New Roman" panose="02020603050405020304" pitchFamily="18" charset="0"/>
              </a:rPr>
              <a:t>a hierarchical Bayesian model</a:t>
            </a:r>
          </a:p>
          <a:p>
            <a:pPr marL="342900"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Based on a </a:t>
            </a:r>
            <a:r>
              <a:rPr lang="en-US" altLang="zh-CN" sz="2500" b="1" dirty="0">
                <a:latin typeface="Times New Roman" panose="02020603050405020304" pitchFamily="18" charset="0"/>
                <a:cs typeface="Times New Roman" panose="02020603050405020304" pitchFamily="18" charset="0"/>
              </a:rPr>
              <a:t>mean field approximation </a:t>
            </a:r>
            <a:r>
              <a:rPr lang="en-US" altLang="zh-CN" sz="2500" dirty="0">
                <a:latin typeface="Times New Roman" panose="02020603050405020304" pitchFamily="18" charset="0"/>
                <a:cs typeface="Times New Roman" panose="02020603050405020304" pitchFamily="18" charset="0"/>
              </a:rPr>
              <a:t>to the full Bayesian solution, we derived </a:t>
            </a:r>
            <a:r>
              <a:rPr lang="en-US" altLang="zh-CN" sz="2500" b="1" dirty="0">
                <a:latin typeface="Times New Roman" panose="02020603050405020304" pitchFamily="18" charset="0"/>
                <a:cs typeface="Times New Roman" panose="02020603050405020304" pitchFamily="18" charset="0"/>
              </a:rPr>
              <a:t>analytic update equations whose form resembles RL updates</a:t>
            </a:r>
            <a:r>
              <a:rPr lang="en-US" altLang="zh-CN" sz="2500" dirty="0">
                <a:latin typeface="Times New Roman" panose="02020603050405020304" pitchFamily="18" charset="0"/>
                <a:cs typeface="Times New Roman" panose="02020603050405020304" pitchFamily="18" charset="0"/>
              </a:rPr>
              <a:t>, with </a:t>
            </a:r>
            <a:r>
              <a:rPr lang="en-US" altLang="zh-CN" sz="2500" b="1" dirty="0">
                <a:latin typeface="Times New Roman" panose="02020603050405020304" pitchFamily="18" charset="0"/>
                <a:cs typeface="Times New Roman" panose="02020603050405020304" pitchFamily="18" charset="0"/>
              </a:rPr>
              <a:t>dynamic learning rates and precision-weighted prediction errors</a:t>
            </a:r>
            <a:r>
              <a:rPr lang="en-US" altLang="zh-CN" sz="2500" b="1" dirty="0">
                <a:solidFill>
                  <a:srgbClr val="FF0000"/>
                </a:solidFill>
                <a:latin typeface="Times New Roman" panose="02020603050405020304" pitchFamily="18" charset="0"/>
                <a:cs typeface="Times New Roman" panose="02020603050405020304" pitchFamily="18" charset="0"/>
              </a:rPr>
              <a:t>(</a:t>
            </a:r>
            <a:r>
              <a:rPr lang="en-US" altLang="zh-CN" sz="2500" b="1" dirty="0" err="1">
                <a:solidFill>
                  <a:srgbClr val="FF0000"/>
                </a:solidFill>
                <a:latin typeface="Times New Roman" panose="02020603050405020304" pitchFamily="18" charset="0"/>
                <a:cs typeface="Times New Roman" panose="02020603050405020304" pitchFamily="18" charset="0"/>
              </a:rPr>
              <a:t>pwPEs</a:t>
            </a:r>
            <a:r>
              <a:rPr lang="en-US" altLang="zh-CN" sz="2500" b="1" dirty="0">
                <a:solidFill>
                  <a:srgbClr val="FF0000"/>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endParaRPr lang="en-US" altLang="zh-CN" sz="25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9064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98C390-3800-400E-854D-47ECB97C46AD}"/>
              </a:ext>
            </a:extLst>
          </p:cNvPr>
          <p:cNvPicPr>
            <a:picLocks noChangeAspect="1"/>
          </p:cNvPicPr>
          <p:nvPr/>
        </p:nvPicPr>
        <p:blipFill rotWithShape="1">
          <a:blip r:embed="rId3"/>
          <a:srcRect l="6937" t="19851"/>
          <a:stretch/>
        </p:blipFill>
        <p:spPr>
          <a:xfrm>
            <a:off x="6885991" y="-9331"/>
            <a:ext cx="5230337" cy="2675367"/>
          </a:xfrm>
          <a:prstGeom prst="rect">
            <a:avLst/>
          </a:prstGeom>
        </p:spPr>
      </p:pic>
      <p:sp>
        <p:nvSpPr>
          <p:cNvPr id="6" name="文本框 5">
            <a:extLst>
              <a:ext uri="{FF2B5EF4-FFF2-40B4-BE49-F238E27FC236}">
                <a16:creationId xmlns:a16="http://schemas.microsoft.com/office/drawing/2014/main" id="{33EB0802-F875-4B5B-8668-DDB86E6E6473}"/>
              </a:ext>
            </a:extLst>
          </p:cNvPr>
          <p:cNvSpPr txBox="1"/>
          <p:nvPr/>
        </p:nvSpPr>
        <p:spPr>
          <a:xfrm>
            <a:off x="433137" y="302180"/>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Bayesian Model Selection</a:t>
            </a:r>
          </a:p>
        </p:txBody>
      </p:sp>
      <p:sp>
        <p:nvSpPr>
          <p:cNvPr id="7" name="矩形 6">
            <a:extLst>
              <a:ext uri="{FF2B5EF4-FFF2-40B4-BE49-F238E27FC236}">
                <a16:creationId xmlns:a16="http://schemas.microsoft.com/office/drawing/2014/main" id="{DCEFB90A-7E82-4338-9083-EB88E4393F6F}"/>
              </a:ext>
            </a:extLst>
          </p:cNvPr>
          <p:cNvSpPr/>
          <p:nvPr/>
        </p:nvSpPr>
        <p:spPr>
          <a:xfrm>
            <a:off x="433137" y="4957567"/>
            <a:ext cx="12125868" cy="873572"/>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T</a:t>
            </a:r>
            <a:r>
              <a:rPr lang="zh-CN" altLang="en-US" dirty="0">
                <a:latin typeface="Times New Roman" panose="02020603050405020304" pitchFamily="18" charset="0"/>
                <a:cs typeface="Times New Roman" panose="02020603050405020304" pitchFamily="18" charset="0"/>
              </a:rPr>
              <a:t>he family </a:t>
            </a:r>
            <a:r>
              <a:rPr lang="zh-CN" altLang="en-US" b="1" dirty="0">
                <a:latin typeface="Times New Roman" panose="02020603050405020304" pitchFamily="18" charset="0"/>
                <a:cs typeface="Times New Roman" panose="02020603050405020304" pitchFamily="18" charset="0"/>
              </a:rPr>
              <a:t>of Bayesian models </a:t>
            </a:r>
            <a:r>
              <a:rPr lang="zh-CN" altLang="en-US" dirty="0">
                <a:latin typeface="Times New Roman" panose="02020603050405020304" pitchFamily="18" charset="0"/>
                <a:cs typeface="Times New Roman" panose="02020603050405020304" pitchFamily="18" charset="0"/>
              </a:rPr>
              <a:t>(HGF3, HGF2, and HGF𝜇3) had </a:t>
            </a:r>
            <a:r>
              <a:rPr lang="zh-CN" altLang="en-US" b="1" dirty="0">
                <a:latin typeface="Times New Roman" panose="02020603050405020304" pitchFamily="18" charset="0"/>
                <a:cs typeface="Times New Roman" panose="02020603050405020304" pitchFamily="18" charset="0"/>
              </a:rPr>
              <a:t>much stronger evidence than the reinforcement-learning models </a:t>
            </a:r>
            <a:r>
              <a:rPr lang="zh-CN" altLang="en-US" dirty="0">
                <a:latin typeface="Times New Roman" panose="02020603050405020304" pitchFamily="18" charset="0"/>
                <a:cs typeface="Times New Roman" panose="02020603050405020304" pitchFamily="18" charset="0"/>
              </a:rPr>
              <a:t>(RW, SK1), with an exceedance probability of 0.99, and an expected frequency of 0.74</a:t>
            </a:r>
          </a:p>
        </p:txBody>
      </p:sp>
      <p:sp>
        <p:nvSpPr>
          <p:cNvPr id="5" name="矩形 4">
            <a:extLst>
              <a:ext uri="{FF2B5EF4-FFF2-40B4-BE49-F238E27FC236}">
                <a16:creationId xmlns:a16="http://schemas.microsoft.com/office/drawing/2014/main" id="{B08ED61D-02E6-4B54-B6E0-F15E7D747B5D}"/>
              </a:ext>
            </a:extLst>
          </p:cNvPr>
          <p:cNvSpPr/>
          <p:nvPr/>
        </p:nvSpPr>
        <p:spPr>
          <a:xfrm>
            <a:off x="230156" y="1463647"/>
            <a:ext cx="6805126" cy="3139321"/>
          </a:xfrm>
          <a:prstGeom prst="rect">
            <a:avLst/>
          </a:prstGeom>
        </p:spPr>
        <p:txBody>
          <a:bodyPr wrap="square">
            <a:spAutoFit/>
          </a:bodyPr>
          <a:lstStyle/>
          <a:p>
            <a:r>
              <a:rPr lang="zh-CN" altLang="en-US" b="1" dirty="0"/>
              <a:t>HGF</a:t>
            </a:r>
            <a:r>
              <a:rPr lang="en-US" altLang="zh-CN" b="1" baseline="-25000" dirty="0"/>
              <a:t>fam</a:t>
            </a:r>
            <a:r>
              <a:rPr lang="zh-CN" altLang="en-US" b="1" dirty="0"/>
              <a:t>: </a:t>
            </a:r>
            <a:endParaRPr lang="en-US" altLang="zh-CN" b="1" dirty="0"/>
          </a:p>
          <a:p>
            <a:pPr marL="742950" lvl="1" indent="-285750">
              <a:buFont typeface="Arial" panose="020B0604020202020204" pitchFamily="34" charset="0"/>
              <a:buChar char="•"/>
            </a:pPr>
            <a:r>
              <a:rPr lang="zh-CN" altLang="en-US" dirty="0"/>
              <a:t>3-Levels [HGF3]</a:t>
            </a:r>
            <a:endParaRPr lang="en-US" altLang="zh-CN" dirty="0"/>
          </a:p>
          <a:p>
            <a:pPr marL="742950" lvl="1" indent="-285750">
              <a:buFont typeface="Arial" panose="020B0604020202020204" pitchFamily="34" charset="0"/>
              <a:buChar char="•"/>
            </a:pPr>
            <a:r>
              <a:rPr lang="zh-CN" altLang="en-US" dirty="0"/>
              <a:t>2-Levels [HGF2]</a:t>
            </a:r>
            <a:endParaRPr lang="en-US" altLang="zh-CN" dirty="0"/>
          </a:p>
          <a:p>
            <a:pPr marL="742950" lvl="1" indent="-285750">
              <a:buFont typeface="Arial" panose="020B0604020202020204" pitchFamily="34" charset="0"/>
              <a:buChar char="•"/>
            </a:pPr>
            <a:r>
              <a:rPr lang="zh-CN" altLang="en-US" dirty="0"/>
              <a:t>HGF𝜇</a:t>
            </a:r>
            <a:r>
              <a:rPr lang="en-US" altLang="zh-CN" baseline="-25000" dirty="0"/>
              <a:t>3</a:t>
            </a:r>
            <a:r>
              <a:rPr lang="zh-CN" altLang="en-US" baseline="-25000" dirty="0"/>
              <a:t>   </a:t>
            </a:r>
            <a:r>
              <a:rPr lang="zh-CN" altLang="en-US" dirty="0"/>
              <a:t> </a:t>
            </a:r>
            <a:r>
              <a:rPr lang="en-US" altLang="zh-CN" dirty="0"/>
              <a:t>replace</a:t>
            </a:r>
            <a:r>
              <a:rPr lang="zh-CN" altLang="en-US" dirty="0"/>
              <a:t> </a:t>
            </a:r>
            <a:r>
              <a:rPr lang="en-US" altLang="zh-CN" dirty="0"/>
              <a:t>ζ with μ</a:t>
            </a:r>
            <a:r>
              <a:rPr lang="en-US" altLang="zh-CN" baseline="-25000" dirty="0"/>
              <a:t>3</a:t>
            </a:r>
            <a:endParaRPr lang="en-US" altLang="zh-CN" dirty="0"/>
          </a:p>
          <a:p>
            <a:r>
              <a:rPr lang="en-US" altLang="zh-CN" b="1" dirty="0" err="1"/>
              <a:t>Rl</a:t>
            </a:r>
            <a:r>
              <a:rPr lang="en-US" altLang="zh-CN" b="1" baseline="-25000" dirty="0" err="1"/>
              <a:t>fam</a:t>
            </a:r>
            <a:r>
              <a:rPr lang="zh-CN" altLang="en-US" b="1" dirty="0"/>
              <a:t>：</a:t>
            </a:r>
            <a:endParaRPr lang="en-US" altLang="zh-CN" b="1" baseline="-25000" dirty="0"/>
          </a:p>
          <a:p>
            <a:pPr marL="742950" lvl="1" indent="-285750">
              <a:buFont typeface="Arial" panose="020B0604020202020204" pitchFamily="34" charset="0"/>
              <a:buChar char="•"/>
            </a:pPr>
            <a:r>
              <a:rPr lang="zh-CN" altLang="en-US" dirty="0"/>
              <a:t>Rescorla Wagner [RW]</a:t>
            </a:r>
            <a:endParaRPr lang="en-US" altLang="zh-CN" dirty="0"/>
          </a:p>
          <a:p>
            <a:pPr marL="1200150" lvl="2" indent="-285750">
              <a:buFont typeface="Arial" panose="020B0604020202020204" pitchFamily="34" charset="0"/>
              <a:buChar char="•"/>
            </a:pPr>
            <a:r>
              <a:rPr lang="en-US" altLang="zh-CN" dirty="0"/>
              <a:t>PEs drive belief updating but with </a:t>
            </a:r>
            <a:r>
              <a:rPr lang="en-US" altLang="zh-CN" b="1" dirty="0"/>
              <a:t>a set learning rate </a:t>
            </a:r>
            <a:r>
              <a:rPr lang="en-US" altLang="zh-CN" dirty="0"/>
              <a:t>(Rescorla and Wagner, 1972)</a:t>
            </a:r>
          </a:p>
          <a:p>
            <a:pPr marL="742950" lvl="1" indent="-285750">
              <a:buFont typeface="Arial" panose="020B0604020202020204" pitchFamily="34" charset="0"/>
              <a:buChar char="•"/>
            </a:pPr>
            <a:r>
              <a:rPr lang="zh-CN" altLang="en-US" dirty="0"/>
              <a:t>Sutton K1 [SK1]</a:t>
            </a:r>
            <a:endParaRPr lang="en-US" altLang="zh-CN" dirty="0"/>
          </a:p>
          <a:p>
            <a:pPr marL="1200150" lvl="2" indent="-285750">
              <a:buFont typeface="Arial" panose="020B0604020202020204" pitchFamily="34" charset="0"/>
              <a:buChar char="•"/>
            </a:pPr>
            <a:r>
              <a:rPr lang="en-US" altLang="zh-CN" dirty="0"/>
              <a:t>permits the </a:t>
            </a:r>
            <a:r>
              <a:rPr lang="en-US" altLang="zh-CN" b="1" dirty="0"/>
              <a:t>learning rate to change </a:t>
            </a:r>
            <a:r>
              <a:rPr lang="en-US" altLang="zh-CN" dirty="0"/>
              <a:t>with </a:t>
            </a:r>
            <a:r>
              <a:rPr lang="en-US" altLang="zh-CN" b="1" dirty="0"/>
              <a:t>recent prediction errors </a:t>
            </a:r>
          </a:p>
        </p:txBody>
      </p:sp>
      <p:pic>
        <p:nvPicPr>
          <p:cNvPr id="8" name="图片 7">
            <a:extLst>
              <a:ext uri="{FF2B5EF4-FFF2-40B4-BE49-F238E27FC236}">
                <a16:creationId xmlns:a16="http://schemas.microsoft.com/office/drawing/2014/main" id="{590BFC03-9E01-4C41-A095-5D3BBFDFA367}"/>
              </a:ext>
            </a:extLst>
          </p:cNvPr>
          <p:cNvPicPr>
            <a:picLocks noChangeAspect="1"/>
          </p:cNvPicPr>
          <p:nvPr/>
        </p:nvPicPr>
        <p:blipFill>
          <a:blip r:embed="rId4"/>
          <a:stretch>
            <a:fillRect/>
          </a:stretch>
        </p:blipFill>
        <p:spPr>
          <a:xfrm>
            <a:off x="7539134" y="2666036"/>
            <a:ext cx="4422710" cy="2439973"/>
          </a:xfrm>
          <a:prstGeom prst="rect">
            <a:avLst/>
          </a:prstGeom>
        </p:spPr>
      </p:pic>
      <p:sp>
        <p:nvSpPr>
          <p:cNvPr id="9" name="矩形 8">
            <a:extLst>
              <a:ext uri="{FF2B5EF4-FFF2-40B4-BE49-F238E27FC236}">
                <a16:creationId xmlns:a16="http://schemas.microsoft.com/office/drawing/2014/main" id="{6C129DBE-BB94-43B5-9C4B-A5BB98755338}"/>
              </a:ext>
            </a:extLst>
          </p:cNvPr>
          <p:cNvSpPr/>
          <p:nvPr/>
        </p:nvSpPr>
        <p:spPr>
          <a:xfrm>
            <a:off x="433137" y="5748952"/>
            <a:ext cx="10835951" cy="873572"/>
          </a:xfrm>
          <a:prstGeom prst="rect">
            <a:avLst/>
          </a:prstGeom>
        </p:spPr>
        <p:txBody>
          <a:bodyPr wrap="square">
            <a:spAutoFit/>
          </a:bodyPr>
          <a:lstStyle/>
          <a:p>
            <a:pPr>
              <a:lnSpc>
                <a:spcPct val="150000"/>
              </a:lnSpc>
            </a:pPr>
            <a:r>
              <a:rPr lang="zh-CN" altLang="en-US" dirty="0">
                <a:latin typeface="Times New Roman" panose="02020603050405020304" pitchFamily="18" charset="0"/>
                <a:cs typeface="Times New Roman" panose="02020603050405020304" pitchFamily="18" charset="0"/>
              </a:rPr>
              <a:t>much stronger evidence for </a:t>
            </a:r>
            <a:r>
              <a:rPr lang="zh-CN" altLang="en-US" b="1" dirty="0">
                <a:latin typeface="Times New Roman" panose="02020603050405020304" pitchFamily="18" charset="0"/>
                <a:cs typeface="Times New Roman" panose="02020603050405020304" pitchFamily="18" charset="0"/>
              </a:rPr>
              <a:t>the HGF</a:t>
            </a:r>
            <a:r>
              <a:rPr lang="en-US" altLang="zh-CN" b="1" baseline="-25000"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model relative to the HGF2 and HGF𝜇3 model versions, with an exceedance probability of 0.98 and an expected frequency of 0.61</a:t>
            </a:r>
          </a:p>
        </p:txBody>
      </p:sp>
    </p:spTree>
    <p:extLst>
      <p:ext uri="{BB962C8B-B14F-4D97-AF65-F5344CB8AC3E}">
        <p14:creationId xmlns:p14="http://schemas.microsoft.com/office/powerpoint/2010/main" val="132862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BCE12E0-1643-4AB3-84DF-BDC3ADACA556}"/>
              </a:ext>
            </a:extLst>
          </p:cNvPr>
          <p:cNvPicPr>
            <a:picLocks noChangeAspect="1"/>
          </p:cNvPicPr>
          <p:nvPr/>
        </p:nvPicPr>
        <p:blipFill>
          <a:blip r:embed="rId3"/>
          <a:stretch>
            <a:fillRect/>
          </a:stretch>
        </p:blipFill>
        <p:spPr>
          <a:xfrm>
            <a:off x="927811" y="1007706"/>
            <a:ext cx="6017031" cy="5850294"/>
          </a:xfrm>
          <a:prstGeom prst="rect">
            <a:avLst/>
          </a:prstGeom>
        </p:spPr>
      </p:pic>
      <p:sp>
        <p:nvSpPr>
          <p:cNvPr id="5" name="矩形 4">
            <a:extLst>
              <a:ext uri="{FF2B5EF4-FFF2-40B4-BE49-F238E27FC236}">
                <a16:creationId xmlns:a16="http://schemas.microsoft.com/office/drawing/2014/main" id="{0BEB810A-026C-4647-9F1E-5AF7271997E0}"/>
              </a:ext>
            </a:extLst>
          </p:cNvPr>
          <p:cNvSpPr/>
          <p:nvPr/>
        </p:nvSpPr>
        <p:spPr>
          <a:xfrm>
            <a:off x="7074568" y="1676792"/>
            <a:ext cx="3902030"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μ</a:t>
            </a:r>
            <a:r>
              <a:rPr lang="en-US" altLang="zh-CN" baseline="-25000" dirty="0">
                <a:latin typeface="Times New Roman" panose="02020603050405020304" pitchFamily="18" charset="0"/>
                <a:cs typeface="Times New Roman" panose="02020603050405020304" pitchFamily="18" charset="0"/>
              </a:rPr>
              <a:t>3</a:t>
            </a:r>
            <a:r>
              <a:rPr lang="en-US" altLang="zh-CN" baseline="30000" dirty="0">
                <a:latin typeface="Times New Roman" panose="02020603050405020304" pitchFamily="18" charset="0"/>
                <a:cs typeface="Times New Roman" panose="02020603050405020304" pitchFamily="18" charset="0"/>
              </a:rPr>
              <a:t>(0)=1 </a:t>
            </a:r>
            <a:r>
              <a:rPr lang="zh-CN" altLang="en-US" baseline="30000"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following de Berker et al., (2016)</a:t>
            </a:r>
          </a:p>
        </p:txBody>
      </p:sp>
      <p:sp>
        <p:nvSpPr>
          <p:cNvPr id="6" name="矩形 5">
            <a:extLst>
              <a:ext uri="{FF2B5EF4-FFF2-40B4-BE49-F238E27FC236}">
                <a16:creationId xmlns:a16="http://schemas.microsoft.com/office/drawing/2014/main" id="{5A77D607-176C-4FC2-A951-7933EDE28467}"/>
              </a:ext>
            </a:extLst>
          </p:cNvPr>
          <p:cNvSpPr/>
          <p:nvPr/>
        </p:nvSpPr>
        <p:spPr>
          <a:xfrm>
            <a:off x="7074568" y="2241008"/>
            <a:ext cx="5007672" cy="1200329"/>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The initial uncertainties of these beliefs (𝜎</a:t>
            </a:r>
            <a:r>
              <a:rPr lang="en-US" altLang="zh-CN" baseline="-25000" dirty="0">
                <a:latin typeface="Times New Roman" panose="02020603050405020304" pitchFamily="18" charset="0"/>
                <a:cs typeface="Times New Roman" panose="02020603050405020304" pitchFamily="18" charset="0"/>
              </a:rPr>
              <a:t>2</a:t>
            </a:r>
            <a:r>
              <a:rPr lang="zh-CN" altLang="en-US" baseline="30000"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 = 0.1 and 𝜎</a:t>
            </a:r>
            <a:r>
              <a:rPr lang="en-US" altLang="zh-CN" baseline="-25000" dirty="0">
                <a:latin typeface="Times New Roman" panose="02020603050405020304" pitchFamily="18" charset="0"/>
                <a:cs typeface="Times New Roman" panose="02020603050405020304" pitchFamily="18" charset="0"/>
              </a:rPr>
              <a:t>3</a:t>
            </a:r>
            <a:r>
              <a:rPr lang="zh-CN" altLang="en-US" baseline="30000" dirty="0">
                <a:latin typeface="Times New Roman" panose="02020603050405020304" pitchFamily="18" charset="0"/>
                <a:cs typeface="Times New Roman" panose="02020603050405020304" pitchFamily="18" charset="0"/>
              </a:rPr>
              <a:t>(0)</a:t>
            </a:r>
            <a:r>
              <a:rPr lang="zh-CN" altLang="en-US" dirty="0">
                <a:latin typeface="Times New Roman" panose="02020603050405020304" pitchFamily="18" charset="0"/>
                <a:cs typeface="Times New Roman" panose="02020603050405020304" pitchFamily="18" charset="0"/>
              </a:rPr>
              <a:t> = 1) </a:t>
            </a:r>
            <a:r>
              <a:rPr lang="zh-CN" altLang="en-US" dirty="0">
                <a:solidFill>
                  <a:srgbClr val="FF0000"/>
                </a:solidFill>
                <a:latin typeface="Times New Roman" panose="02020603050405020304" pitchFamily="18" charset="0"/>
                <a:cs typeface="Times New Roman" panose="02020603050405020304" pitchFamily="18" charset="0"/>
              </a:rPr>
              <a:t>corresponded to the default settings of the toolbox</a:t>
            </a:r>
            <a:r>
              <a:rPr lang="zh-CN" altLang="en-US" dirty="0">
                <a:latin typeface="Times New Roman" panose="02020603050405020304" pitchFamily="18" charset="0"/>
                <a:cs typeface="Times New Roman" panose="02020603050405020304" pitchFamily="18" charset="0"/>
              </a:rPr>
              <a:t>, and we verified that these values had a negligible impact of the estimated belief trajectories.</a:t>
            </a:r>
          </a:p>
        </p:txBody>
      </p:sp>
      <p:sp>
        <p:nvSpPr>
          <p:cNvPr id="7" name="矩形 6">
            <a:extLst>
              <a:ext uri="{FF2B5EF4-FFF2-40B4-BE49-F238E27FC236}">
                <a16:creationId xmlns:a16="http://schemas.microsoft.com/office/drawing/2014/main" id="{D21FFA26-77D8-4316-902E-2F1781FAB946}"/>
              </a:ext>
            </a:extLst>
          </p:cNvPr>
          <p:cNvSpPr/>
          <p:nvPr/>
        </p:nvSpPr>
        <p:spPr>
          <a:xfrm>
            <a:off x="7074568" y="3783563"/>
            <a:ext cx="5007672" cy="2554545"/>
          </a:xfrm>
          <a:prstGeom prst="rect">
            <a:avLst/>
          </a:prstGeom>
        </p:spPr>
        <p:txBody>
          <a:bodyPr wrap="square">
            <a:spAutoFit/>
          </a:bodyPr>
          <a:lstStyle/>
          <a:p>
            <a:r>
              <a:rPr lang="en-US" altLang="zh-CN" sz="2000" b="1" dirty="0">
                <a:latin typeface="Times New Roman" panose="02020603050405020304" pitchFamily="18" charset="0"/>
                <a:cs typeface="Times New Roman" panose="02020603050405020304" pitchFamily="18" charset="0"/>
              </a:rPr>
              <a:t>Assess reliability</a:t>
            </a:r>
          </a:p>
          <a:p>
            <a:r>
              <a:rPr lang="zh-CN" altLang="en-US" sz="2000" dirty="0">
                <a:latin typeface="Times New Roman" panose="02020603050405020304" pitchFamily="18" charset="0"/>
                <a:cs typeface="Times New Roman" panose="02020603050405020304" pitchFamily="18" charset="0"/>
              </a:rPr>
              <a:t>70 agents for nine different values of 𝜔2 (total 630 simulations), Cont participant #1</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similar to </a:t>
            </a:r>
            <a:r>
              <a:rPr lang="zh-CN" altLang="en-US" sz="2000" dirty="0">
                <a:latin typeface="Times New Roman" panose="02020603050405020304" pitchFamily="18" charset="0"/>
                <a:cs typeface="Times New Roman" panose="02020603050405020304" pitchFamily="18" charset="0"/>
              </a:rPr>
              <a:t>𝜔3 and 𝜁 </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high accuracy for estimating 𝜔2 and 𝜁 </a:t>
            </a:r>
            <a:endParaRPr lang="en-US" altLang="zh-CN" sz="2000" dirty="0">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while 𝜔3 was poorly recovered. </a:t>
            </a:r>
            <a:endParaRPr lang="en-US" altLang="zh-CN" sz="2000" dirty="0">
              <a:latin typeface="Times New Roman" panose="02020603050405020304" pitchFamily="18" charset="0"/>
              <a:cs typeface="Times New Roman" panose="02020603050405020304" pitchFamily="18" charset="0"/>
            </a:endParaRPr>
          </a:p>
          <a:p>
            <a:r>
              <a:rPr lang="en-US" altLang="zh-CN" sz="2000" dirty="0">
                <a:latin typeface="Times New Roman" panose="02020603050405020304" pitchFamily="18" charset="0"/>
                <a:cs typeface="Times New Roman" panose="02020603050405020304" pitchFamily="18" charset="0"/>
              </a:rPr>
              <a:t>Similar results in S</a:t>
            </a:r>
            <a:r>
              <a:rPr lang="zh-CN" altLang="en-US" sz="2000" dirty="0">
                <a:latin typeface="Times New Roman" panose="02020603050405020304" pitchFamily="18" charset="0"/>
                <a:cs typeface="Times New Roman" panose="02020603050405020304" pitchFamily="18" charset="0"/>
              </a:rPr>
              <a:t>t</a:t>
            </a:r>
            <a:r>
              <a:rPr lang="en-US" altLang="zh-CN" sz="2000" dirty="0">
                <a:latin typeface="Times New Roman" panose="02020603050405020304" pitchFamily="18" charset="0"/>
                <a:cs typeface="Times New Roman" panose="02020603050405020304" pitchFamily="18" charset="0"/>
              </a:rPr>
              <a:t>A</a:t>
            </a:r>
            <a:r>
              <a:rPr lang="zh-CN" altLang="en-US" sz="2000" dirty="0">
                <a:latin typeface="Times New Roman" panose="02020603050405020304" pitchFamily="18" charset="0"/>
                <a:cs typeface="Times New Roman" panose="02020603050405020304" pitchFamily="18" charset="0"/>
              </a:rPr>
              <a:t> participant #1</a:t>
            </a:r>
            <a:endParaRPr lang="en-US" altLang="zh-CN" sz="2000" dirty="0">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𝜔</a:t>
            </a:r>
            <a:r>
              <a:rPr lang="en-US" altLang="zh-CN" sz="2000" b="1" baseline="-25000" dirty="0">
                <a:latin typeface="Times New Roman" panose="02020603050405020304" pitchFamily="18" charset="0"/>
                <a:cs typeface="Times New Roman" panose="02020603050405020304" pitchFamily="18" charset="0"/>
              </a:rPr>
              <a:t>3</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excluded for group analysis</a:t>
            </a:r>
          </a:p>
        </p:txBody>
      </p:sp>
    </p:spTree>
    <p:extLst>
      <p:ext uri="{BB962C8B-B14F-4D97-AF65-F5344CB8AC3E}">
        <p14:creationId xmlns:p14="http://schemas.microsoft.com/office/powerpoint/2010/main" val="724468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E91CB07F-5694-4A70-8193-E0DA07BD122B}"/>
              </a:ext>
            </a:extLst>
          </p:cNvPr>
          <p:cNvPicPr/>
          <p:nvPr/>
        </p:nvPicPr>
        <p:blipFill rotWithShape="1">
          <a:blip r:embed="rId2" cstate="print">
            <a:extLst>
              <a:ext uri="{28A0092B-C50C-407E-A947-70E740481C1C}">
                <a14:useLocalDpi xmlns:a14="http://schemas.microsoft.com/office/drawing/2010/main" val="0"/>
              </a:ext>
            </a:extLst>
          </a:blip>
          <a:srcRect l="13855" t="6917" r="15332" b="49065"/>
          <a:stretch/>
        </p:blipFill>
        <p:spPr bwMode="auto">
          <a:xfrm>
            <a:off x="162383" y="1284825"/>
            <a:ext cx="5035502" cy="4444170"/>
          </a:xfrm>
          <a:prstGeom prst="rect">
            <a:avLst/>
          </a:prstGeom>
          <a:noFill/>
          <a:ln>
            <a:noFill/>
          </a:ln>
        </p:spPr>
      </p:pic>
      <p:sp>
        <p:nvSpPr>
          <p:cNvPr id="5" name="矩形 4">
            <a:extLst>
              <a:ext uri="{FF2B5EF4-FFF2-40B4-BE49-F238E27FC236}">
                <a16:creationId xmlns:a16="http://schemas.microsoft.com/office/drawing/2014/main" id="{F2D1111D-D43D-4DAF-B78E-2705B14FD417}"/>
              </a:ext>
            </a:extLst>
          </p:cNvPr>
          <p:cNvSpPr/>
          <p:nvPr/>
        </p:nvSpPr>
        <p:spPr>
          <a:xfrm>
            <a:off x="5806751" y="2178514"/>
            <a:ext cx="6096000" cy="3693319"/>
          </a:xfrm>
          <a:prstGeom prst="rect">
            <a:avLst/>
          </a:prstGeom>
        </p:spPr>
        <p:txBody>
          <a:bodyPr>
            <a:spAutoFit/>
          </a:bodyPr>
          <a:lstStyle/>
          <a:p>
            <a:pPr>
              <a:spcAft>
                <a:spcPts val="0"/>
              </a:spcAft>
            </a:pPr>
            <a:r>
              <a:rPr lang="zh-CN" altLang="zh-CN" b="1" kern="50" dirty="0">
                <a:solidFill>
                  <a:srgbClr val="000000"/>
                </a:solidFill>
                <a:latin typeface="Liberation Serif"/>
                <a:ea typeface="Times New Roman" panose="02020603050405020304" pitchFamily="18" charset="0"/>
                <a:cs typeface="FreeSans"/>
              </a:rPr>
              <a:t>Supplementary Figure</a:t>
            </a:r>
            <a:r>
              <a:rPr lang="zh-CN" altLang="zh-CN" kern="50" dirty="0">
                <a:solidFill>
                  <a:srgbClr val="000000"/>
                </a:solidFill>
                <a:latin typeface="Liberation Serif"/>
                <a:ea typeface="Times New Roman" panose="02020603050405020304" pitchFamily="18" charset="0"/>
                <a:cs typeface="FreeSans"/>
              </a:rPr>
              <a:t> </a:t>
            </a:r>
            <a:r>
              <a:rPr lang="zh-CN" altLang="zh-CN" b="1" kern="50" dirty="0">
                <a:solidFill>
                  <a:srgbClr val="000000"/>
                </a:solidFill>
                <a:latin typeface="Liberation Serif"/>
                <a:ea typeface="Times New Roman" panose="02020603050405020304" pitchFamily="18" charset="0"/>
                <a:cs typeface="FreeSans"/>
              </a:rPr>
              <a:t>5. Model check</a:t>
            </a:r>
            <a:r>
              <a:rPr lang="zh-CN" altLang="zh-CN" kern="50" dirty="0">
                <a:solidFill>
                  <a:srgbClr val="000000"/>
                </a:solidFill>
                <a:latin typeface="Liberation Serif"/>
                <a:ea typeface="Times New Roman" panose="02020603050405020304" pitchFamily="18" charset="0"/>
                <a:cs typeface="FreeSans"/>
              </a:rPr>
              <a:t>. Simulated responses were generated using the estimated model parameters for each individual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a:t>
            </a:r>
            <a:r>
              <a:rPr lang="el-GR" altLang="zh-CN" kern="50" dirty="0">
                <a:solidFill>
                  <a:srgbClr val="000000"/>
                </a:solidFill>
                <a:latin typeface="Times New Roman" panose="02020603050405020304" pitchFamily="18" charset="0"/>
                <a:ea typeface="Noto Sans CJK SC Regular"/>
                <a:cs typeface="FreeSans"/>
              </a:rPr>
              <a:t>ω</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ζ). We compared the probability of trial-to-trial response switch (Orange, Blue) between simulated and empirical data across participants computing the </a:t>
            </a:r>
            <a:r>
              <a:rPr lang="zh-CN" altLang="zh-CN" b="1" kern="50" dirty="0">
                <a:solidFill>
                  <a:srgbClr val="000000"/>
                </a:solidFill>
                <a:latin typeface="Liberation Serif"/>
                <a:ea typeface="Times New Roman" panose="02020603050405020304" pitchFamily="18" charset="0"/>
                <a:cs typeface="FreeSans"/>
              </a:rPr>
              <a:t>non-parametric Spearman rank correlation.</a:t>
            </a:r>
            <a:r>
              <a:rPr lang="zh-CN" altLang="zh-CN" kern="50" dirty="0">
                <a:solidFill>
                  <a:srgbClr val="000000"/>
                </a:solidFill>
                <a:latin typeface="Liberation Serif"/>
                <a:ea typeface="Times New Roman" panose="02020603050405020304" pitchFamily="18" charset="0"/>
                <a:cs typeface="FreeSans"/>
              </a:rPr>
              <a:t> </a:t>
            </a:r>
            <a:r>
              <a:rPr lang="zh-CN" altLang="zh-CN" b="1" kern="50" dirty="0">
                <a:solidFill>
                  <a:srgbClr val="FF0000"/>
                </a:solidFill>
                <a:latin typeface="Liberation Serif"/>
                <a:ea typeface="Times New Roman" panose="02020603050405020304" pitchFamily="18" charset="0"/>
                <a:cs typeface="FreeSans"/>
              </a:rPr>
              <a:t>There was a very high and significant rank correlation between both variables</a:t>
            </a:r>
            <a:r>
              <a:rPr lang="zh-CN" altLang="zh-CN" kern="50" dirty="0">
                <a:solidFill>
                  <a:srgbClr val="000000"/>
                </a:solidFill>
                <a:latin typeface="Liberation Serif"/>
                <a:ea typeface="Times New Roman" panose="02020603050405020304" pitchFamily="18" charset="0"/>
                <a:cs typeface="FreeSans"/>
              </a:rPr>
              <a:t> (N = 42): </a:t>
            </a:r>
            <a:r>
              <a:rPr lang="el-GR" altLang="zh-CN" kern="50" dirty="0">
                <a:solidFill>
                  <a:srgbClr val="000000"/>
                </a:solidFill>
                <a:latin typeface="Times New Roman" panose="02020603050405020304" pitchFamily="18" charset="0"/>
                <a:ea typeface="Noto Sans CJK SC Regular"/>
                <a:cs typeface="FreeSans"/>
              </a:rPr>
              <a:t>ρ </a:t>
            </a:r>
            <a:r>
              <a:rPr lang="zh-CN" altLang="zh-CN" kern="50" dirty="0">
                <a:solidFill>
                  <a:srgbClr val="000000"/>
                </a:solidFill>
                <a:latin typeface="Liberation Serif"/>
                <a:ea typeface="Times New Roman" panose="02020603050405020304" pitchFamily="18" charset="0"/>
                <a:cs typeface="FreeSans"/>
              </a:rPr>
              <a:t>= 0.8679, P = 4 x 10</a:t>
            </a:r>
            <a:r>
              <a:rPr lang="zh-CN" altLang="zh-CN" kern="50" baseline="30000" dirty="0">
                <a:solidFill>
                  <a:srgbClr val="000000"/>
                </a:solidFill>
                <a:latin typeface="Liberation Serif"/>
                <a:ea typeface="Times New Roman" panose="02020603050405020304" pitchFamily="18" charset="0"/>
                <a:cs typeface="FreeSans"/>
              </a:rPr>
              <a:t>-14</a:t>
            </a:r>
            <a:r>
              <a:rPr lang="zh-CN" altLang="zh-CN" kern="50" dirty="0">
                <a:solidFill>
                  <a:srgbClr val="000000"/>
                </a:solidFill>
                <a:latin typeface="Liberation Serif"/>
                <a:ea typeface="Times New Roman" panose="02020603050405020304" pitchFamily="18" charset="0"/>
                <a:cs typeface="FreeSans"/>
              </a:rPr>
              <a:t>. Inspection of this association within each participant group revealed similar values (N = 21 in each case): </a:t>
            </a:r>
            <a:r>
              <a:rPr lang="el-GR" altLang="zh-CN" kern="50" dirty="0">
                <a:solidFill>
                  <a:srgbClr val="000000"/>
                </a:solidFill>
                <a:latin typeface="Times New Roman" panose="02020603050405020304" pitchFamily="18" charset="0"/>
                <a:ea typeface="Noto Sans CJK SC Regular"/>
                <a:cs typeface="FreeSans"/>
              </a:rPr>
              <a:t>ρ</a:t>
            </a:r>
            <a:r>
              <a:rPr lang="zh-CN" altLang="zh-CN" kern="50" baseline="-25000" dirty="0">
                <a:solidFill>
                  <a:srgbClr val="000000"/>
                </a:solidFill>
                <a:latin typeface="Liberation Serif"/>
                <a:ea typeface="Times New Roman" panose="02020603050405020304" pitchFamily="18" charset="0"/>
                <a:cs typeface="FreeSans"/>
              </a:rPr>
              <a:t>Cont</a:t>
            </a:r>
            <a:r>
              <a:rPr lang="zh-CN" altLang="zh-CN" kern="50" dirty="0">
                <a:solidFill>
                  <a:srgbClr val="000000"/>
                </a:solidFill>
                <a:latin typeface="Liberation Serif"/>
                <a:ea typeface="Times New Roman" panose="02020603050405020304" pitchFamily="18" charset="0"/>
                <a:cs typeface="FreeSans"/>
              </a:rPr>
              <a:t> =  0.8263, P</a:t>
            </a:r>
            <a:r>
              <a:rPr lang="zh-CN" altLang="zh-CN" kern="50" baseline="-25000" dirty="0">
                <a:solidFill>
                  <a:srgbClr val="000000"/>
                </a:solidFill>
                <a:latin typeface="Liberation Serif"/>
                <a:ea typeface="Times New Roman" panose="02020603050405020304" pitchFamily="18" charset="0"/>
                <a:cs typeface="FreeSans"/>
              </a:rPr>
              <a:t>Cont</a:t>
            </a:r>
            <a:r>
              <a:rPr lang="zh-CN" altLang="zh-CN" kern="50" dirty="0">
                <a:solidFill>
                  <a:srgbClr val="000000"/>
                </a:solidFill>
                <a:latin typeface="Liberation Serif"/>
                <a:ea typeface="Times New Roman" panose="02020603050405020304" pitchFamily="18" charset="0"/>
                <a:cs typeface="FreeSans"/>
              </a:rPr>
              <a:t> = 4 x 10</a:t>
            </a:r>
            <a:r>
              <a:rPr lang="zh-CN" altLang="zh-CN" kern="50" baseline="30000" dirty="0">
                <a:solidFill>
                  <a:srgbClr val="000000"/>
                </a:solidFill>
                <a:latin typeface="Liberation Serif"/>
                <a:ea typeface="Times New Roman" panose="02020603050405020304" pitchFamily="18" charset="0"/>
                <a:cs typeface="FreeSans"/>
              </a:rPr>
              <a:t>-6</a:t>
            </a:r>
            <a:r>
              <a:rPr lang="zh-CN" altLang="zh-CN" kern="50" dirty="0">
                <a:solidFill>
                  <a:srgbClr val="000000"/>
                </a:solidFill>
                <a:latin typeface="Liberation Serif"/>
                <a:ea typeface="Times New Roman" panose="02020603050405020304" pitchFamily="18" charset="0"/>
                <a:cs typeface="FreeSans"/>
              </a:rPr>
              <a:t>; </a:t>
            </a:r>
            <a:r>
              <a:rPr lang="el-GR" altLang="zh-CN" kern="50" dirty="0">
                <a:solidFill>
                  <a:srgbClr val="000000"/>
                </a:solidFill>
                <a:latin typeface="Times New Roman" panose="02020603050405020304" pitchFamily="18" charset="0"/>
                <a:ea typeface="Noto Sans CJK SC Regular"/>
                <a:cs typeface="FreeSans"/>
              </a:rPr>
              <a:t>ρ</a:t>
            </a:r>
            <a:r>
              <a:rPr lang="zh-CN" altLang="zh-CN" kern="50" baseline="-25000" dirty="0">
                <a:solidFill>
                  <a:srgbClr val="000000"/>
                </a:solidFill>
                <a:latin typeface="Liberation Serif"/>
                <a:ea typeface="Times New Roman" panose="02020603050405020304" pitchFamily="18" charset="0"/>
                <a:cs typeface="FreeSans"/>
              </a:rPr>
              <a:t>StA</a:t>
            </a:r>
            <a:r>
              <a:rPr lang="zh-CN" altLang="zh-CN" kern="50" dirty="0">
                <a:solidFill>
                  <a:srgbClr val="000000"/>
                </a:solidFill>
                <a:latin typeface="Liberation Serif"/>
                <a:ea typeface="Times New Roman" panose="02020603050405020304" pitchFamily="18" charset="0"/>
                <a:cs typeface="FreeSans"/>
              </a:rPr>
              <a:t> =  0.8355, P</a:t>
            </a:r>
            <a:r>
              <a:rPr lang="zh-CN" altLang="zh-CN" kern="50" baseline="-25000" dirty="0">
                <a:solidFill>
                  <a:srgbClr val="000000"/>
                </a:solidFill>
                <a:latin typeface="Liberation Serif"/>
                <a:ea typeface="Times New Roman" panose="02020603050405020304" pitchFamily="18" charset="0"/>
                <a:cs typeface="FreeSans"/>
              </a:rPr>
              <a:t>StA</a:t>
            </a:r>
            <a:r>
              <a:rPr lang="zh-CN" altLang="zh-CN" kern="50" dirty="0">
                <a:solidFill>
                  <a:srgbClr val="000000"/>
                </a:solidFill>
                <a:latin typeface="Liberation Serif"/>
                <a:ea typeface="Times New Roman" panose="02020603050405020304" pitchFamily="18" charset="0"/>
                <a:cs typeface="FreeSans"/>
              </a:rPr>
              <a:t> = 2.5 x 10</a:t>
            </a:r>
            <a:r>
              <a:rPr lang="zh-CN" altLang="zh-CN" kern="50" baseline="30000" dirty="0">
                <a:solidFill>
                  <a:srgbClr val="000000"/>
                </a:solidFill>
                <a:latin typeface="Liberation Serif"/>
                <a:ea typeface="Times New Roman" panose="02020603050405020304" pitchFamily="18" charset="0"/>
                <a:cs typeface="FreeSans"/>
              </a:rPr>
              <a:t>-6</a:t>
            </a:r>
            <a:r>
              <a:rPr lang="zh-CN" altLang="zh-CN" kern="50" dirty="0">
                <a:solidFill>
                  <a:srgbClr val="000000"/>
                </a:solidFill>
                <a:latin typeface="Liberation Serif"/>
                <a:ea typeface="Times New Roman" panose="02020603050405020304" pitchFamily="18" charset="0"/>
                <a:cs typeface="FreeSans"/>
              </a:rPr>
              <a:t>.</a:t>
            </a:r>
            <a:endParaRPr lang="zh-CN" altLang="zh-CN" sz="2800" kern="50" dirty="0">
              <a:latin typeface="Liberation Serif"/>
              <a:ea typeface="Noto Sans CJK SC Regular"/>
              <a:cs typeface="FreeSans"/>
            </a:endParaRPr>
          </a:p>
          <a:p>
            <a:pPr>
              <a:spcAft>
                <a:spcPts val="0"/>
              </a:spcAft>
            </a:pPr>
            <a:r>
              <a:rPr lang="zh-CN" altLang="zh-CN" b="1" kern="50" dirty="0">
                <a:solidFill>
                  <a:srgbClr val="000000"/>
                </a:solidFill>
                <a:latin typeface="Liberation Serif"/>
                <a:ea typeface="Times New Roman" panose="02020603050405020304" pitchFamily="18" charset="0"/>
                <a:cs typeface="FreeSans"/>
              </a:rPr>
              <a:t> </a:t>
            </a:r>
            <a:endParaRPr lang="zh-CN" altLang="zh-CN" sz="2800" kern="50" dirty="0">
              <a:latin typeface="Liberation Serif"/>
              <a:ea typeface="Noto Sans CJK SC Regular"/>
              <a:cs typeface="FreeSans"/>
            </a:endParaRPr>
          </a:p>
          <a:p>
            <a:pPr>
              <a:spcAft>
                <a:spcPts val="0"/>
              </a:spcAft>
            </a:pPr>
            <a:r>
              <a:rPr lang="zh-CN" altLang="zh-CN" kern="50" dirty="0">
                <a:solidFill>
                  <a:srgbClr val="000000"/>
                </a:solidFill>
                <a:latin typeface="Liberation Serif"/>
                <a:ea typeface="Times New Roman" panose="02020603050405020304" pitchFamily="18" charset="0"/>
                <a:cs typeface="FreeSans"/>
              </a:rPr>
              <a:t> </a:t>
            </a:r>
            <a:endParaRPr lang="zh-CN" altLang="zh-CN" sz="2800" kern="50" dirty="0">
              <a:effectLst/>
              <a:latin typeface="Liberation Serif"/>
              <a:ea typeface="Noto Sans CJK SC Regular"/>
              <a:cs typeface="FreeSans"/>
            </a:endParaRPr>
          </a:p>
        </p:txBody>
      </p:sp>
    </p:spTree>
    <p:extLst>
      <p:ext uri="{BB962C8B-B14F-4D97-AF65-F5344CB8AC3E}">
        <p14:creationId xmlns:p14="http://schemas.microsoft.com/office/powerpoint/2010/main" val="356682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84483" y="1063978"/>
            <a:ext cx="12536905" cy="5216941"/>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Dependent variables:</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(c) HGF perceptual model parameter </a:t>
            </a:r>
            <a:r>
              <a:rPr lang="zh-CN" altLang="en-US" sz="2500" b="1" dirty="0">
                <a:latin typeface="Times New Roman" panose="02020603050405020304" pitchFamily="18" charset="0"/>
                <a:cs typeface="Times New Roman" panose="02020603050405020304" pitchFamily="18" charset="0"/>
              </a:rPr>
              <a:t>𝜔</a:t>
            </a:r>
            <a:r>
              <a:rPr lang="en-US" altLang="zh-CN" sz="2500" b="1" baseline="-25000" dirty="0">
                <a:latin typeface="Times New Roman" panose="02020603050405020304" pitchFamily="18" charset="0"/>
                <a:cs typeface="Times New Roman" panose="02020603050405020304" pitchFamily="18" charset="0"/>
              </a:rPr>
              <a:t>2</a:t>
            </a:r>
            <a:r>
              <a:rPr lang="en-US" altLang="zh-CN" sz="2500" b="1" dirty="0">
                <a:latin typeface="Times New Roman" panose="02020603050405020304" pitchFamily="18" charset="0"/>
                <a:cs typeface="Times New Roman" panose="02020603050405020304" pitchFamily="18" charset="0"/>
              </a:rPr>
              <a:t> (tonic volatility); </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(d) Decision noise of the response model, </a:t>
            </a:r>
            <a:r>
              <a:rPr lang="zh-CN" altLang="en-US" sz="2500" b="1" dirty="0">
                <a:latin typeface="Times New Roman" panose="02020603050405020304" pitchFamily="18" charset="0"/>
                <a:cs typeface="Times New Roman" panose="02020603050405020304" pitchFamily="18" charset="0"/>
              </a:rPr>
              <a:t>𝜁 </a:t>
            </a:r>
            <a:r>
              <a:rPr lang="en-US" altLang="zh-CN" sz="2500" b="1"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Relevant HGF quantities:</a:t>
            </a:r>
          </a:p>
          <a:p>
            <a:pPr marL="800100" lvl="1"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a:t>
            </a:r>
            <a:r>
              <a:rPr lang="en-US" altLang="zh-CN" sz="2500" b="1" dirty="0" err="1">
                <a:solidFill>
                  <a:schemeClr val="bg1">
                    <a:lumMod val="50000"/>
                  </a:schemeClr>
                </a:solidFill>
                <a:latin typeface="Times New Roman" panose="02020603050405020304" pitchFamily="18" charset="0"/>
                <a:cs typeface="Times New Roman" panose="02020603050405020304" pitchFamily="18" charset="0"/>
              </a:rPr>
              <a:t>i</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informational uncertainty about the reward tendency x2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𝜎</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2); </a:t>
            </a:r>
          </a:p>
          <a:p>
            <a:pPr marL="800100" lvl="1"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(ii) estimates of belief on volatility (mean,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𝜇</a:t>
            </a:r>
            <a:r>
              <a:rPr lang="en-US" altLang="zh-CN" sz="2500" b="1" baseline="-25000" dirty="0">
                <a:solidFill>
                  <a:schemeClr val="bg1">
                    <a:lumMod val="50000"/>
                  </a:schemeClr>
                </a:solidFill>
                <a:latin typeface="Times New Roman" panose="02020603050405020304" pitchFamily="18" charset="0"/>
                <a:cs typeface="Times New Roman" panose="02020603050405020304" pitchFamily="18" charset="0"/>
              </a:rPr>
              <a:t>3</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and variance,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𝜎</a:t>
            </a:r>
            <a:r>
              <a:rPr lang="en-US" altLang="zh-CN" sz="2500" b="1" baseline="-25000" dirty="0">
                <a:solidFill>
                  <a:schemeClr val="bg1">
                    <a:lumMod val="50000"/>
                  </a:schemeClr>
                </a:solidFill>
                <a:latin typeface="Times New Roman" panose="02020603050405020304" pitchFamily="18" charset="0"/>
                <a:cs typeface="Times New Roman" panose="02020603050405020304" pitchFamily="18" charset="0"/>
              </a:rPr>
              <a:t>3</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(iii) environmental uncertainty—related to volatility in the environment: exp(</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𝜅𝜇</a:t>
            </a:r>
            <a:r>
              <a:rPr lang="en-US" altLang="zh-CN" sz="2500" b="1" baseline="-25000" dirty="0">
                <a:solidFill>
                  <a:schemeClr val="bg1">
                    <a:lumMod val="50000"/>
                  </a:schemeClr>
                </a:solidFill>
                <a:latin typeface="Times New Roman" panose="02020603050405020304" pitchFamily="18" charset="0"/>
                <a:cs typeface="Times New Roman" panose="02020603050405020304" pitchFamily="18" charset="0"/>
              </a:rPr>
              <a:t>3</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𝜔</a:t>
            </a:r>
            <a:r>
              <a:rPr lang="en-US" altLang="zh-CN" sz="2500" b="1" baseline="-25000" dirty="0">
                <a:solidFill>
                  <a:schemeClr val="bg1">
                    <a:lumMod val="50000"/>
                  </a:schemeClr>
                </a:solidFill>
                <a:latin typeface="Times New Roman" panose="02020603050405020304" pitchFamily="18" charset="0"/>
                <a:cs typeface="Times New Roman" panose="02020603050405020304" pitchFamily="18" charset="0"/>
              </a:rPr>
              <a:t>2</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a:t>
            </a:r>
          </a:p>
          <a:p>
            <a:pPr>
              <a:lnSpc>
                <a:spcPct val="150000"/>
              </a:lnSpc>
            </a:pPr>
            <a:endParaRPr lang="zh-CN" altLang="en-US" sz="25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236866"/>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Statistics</a:t>
            </a:r>
          </a:p>
        </p:txBody>
      </p:sp>
      <p:sp>
        <p:nvSpPr>
          <p:cNvPr id="5" name="矩形 4">
            <a:extLst>
              <a:ext uri="{FF2B5EF4-FFF2-40B4-BE49-F238E27FC236}">
                <a16:creationId xmlns:a16="http://schemas.microsoft.com/office/drawing/2014/main" id="{ADCCD639-E7E3-4812-8129-D55713BD76A1}"/>
              </a:ext>
            </a:extLst>
          </p:cNvPr>
          <p:cNvSpPr/>
          <p:nvPr/>
        </p:nvSpPr>
        <p:spPr>
          <a:xfrm>
            <a:off x="4235115" y="627192"/>
            <a:ext cx="7772401" cy="458074"/>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non-parametric factorial </a:t>
            </a:r>
            <a:r>
              <a:rPr lang="en-US" altLang="zh-CN" dirty="0" err="1">
                <a:latin typeface="Times New Roman" panose="02020603050405020304" pitchFamily="18" charset="0"/>
                <a:cs typeface="Times New Roman" panose="02020603050405020304" pitchFamily="18" charset="0"/>
              </a:rPr>
              <a:t>synchronised</a:t>
            </a:r>
            <a:r>
              <a:rPr lang="en-US" altLang="zh-CN" dirty="0">
                <a:latin typeface="Times New Roman" panose="02020603050405020304" pitchFamily="18" charset="0"/>
                <a:cs typeface="Times New Roman" panose="02020603050405020304" pitchFamily="18" charset="0"/>
              </a:rPr>
              <a:t> permutations tests with 5000 permutations</a:t>
            </a:r>
          </a:p>
        </p:txBody>
      </p:sp>
      <p:sp>
        <p:nvSpPr>
          <p:cNvPr id="6" name="矩形 5">
            <a:extLst>
              <a:ext uri="{FF2B5EF4-FFF2-40B4-BE49-F238E27FC236}">
                <a16:creationId xmlns:a16="http://schemas.microsoft.com/office/drawing/2014/main" id="{56B80BCF-0D96-4154-B622-C6E18E751CBD}"/>
              </a:ext>
            </a:extLst>
          </p:cNvPr>
          <p:cNvSpPr/>
          <p:nvPr/>
        </p:nvSpPr>
        <p:spPr>
          <a:xfrm>
            <a:off x="6096000" y="1206950"/>
            <a:ext cx="3456395" cy="369332"/>
          </a:xfrm>
          <a:prstGeom prst="rect">
            <a:avLst/>
          </a:prstGeom>
        </p:spPr>
        <p:txBody>
          <a:bodyPr wrap="none">
            <a:spAutoFit/>
          </a:bodyPr>
          <a:lstStyle/>
          <a:p>
            <a:r>
              <a:rPr lang="zh-CN" altLang="en-US" dirty="0">
                <a:solidFill>
                  <a:srgbClr val="FF0000"/>
                </a:solidFill>
                <a:latin typeface="Times New Roman" panose="02020603050405020304" pitchFamily="18" charset="0"/>
                <a:cs typeface="Times New Roman" panose="02020603050405020304" pitchFamily="18" charset="0"/>
              </a:rPr>
              <a:t>Group (StA, Cont) and Block (1,2)</a:t>
            </a:r>
          </a:p>
        </p:txBody>
      </p:sp>
    </p:spTree>
    <p:extLst>
      <p:ext uri="{BB962C8B-B14F-4D97-AF65-F5344CB8AC3E}">
        <p14:creationId xmlns:p14="http://schemas.microsoft.com/office/powerpoint/2010/main" val="1849964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2A90B9C-16B8-44C5-AF4B-3B9A1A11637A}"/>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Analysis</a:t>
            </a:r>
          </a:p>
        </p:txBody>
      </p:sp>
      <p:pic>
        <p:nvPicPr>
          <p:cNvPr id="3" name="图片 2">
            <a:extLst>
              <a:ext uri="{FF2B5EF4-FFF2-40B4-BE49-F238E27FC236}">
                <a16:creationId xmlns:a16="http://schemas.microsoft.com/office/drawing/2014/main" id="{FCB78E60-19A6-4175-B939-4FE5EE35F5A0}"/>
              </a:ext>
            </a:extLst>
          </p:cNvPr>
          <p:cNvPicPr>
            <a:picLocks noChangeAspect="1"/>
          </p:cNvPicPr>
          <p:nvPr/>
        </p:nvPicPr>
        <p:blipFill rotWithShape="1">
          <a:blip r:embed="rId2"/>
          <a:srcRect b="8438"/>
          <a:stretch/>
        </p:blipFill>
        <p:spPr>
          <a:xfrm>
            <a:off x="104775" y="1050965"/>
            <a:ext cx="11982450" cy="3340262"/>
          </a:xfrm>
          <a:prstGeom prst="rect">
            <a:avLst/>
          </a:prstGeom>
        </p:spPr>
      </p:pic>
      <p:sp>
        <p:nvSpPr>
          <p:cNvPr id="4" name="矩形 3">
            <a:extLst>
              <a:ext uri="{FF2B5EF4-FFF2-40B4-BE49-F238E27FC236}">
                <a16:creationId xmlns:a16="http://schemas.microsoft.com/office/drawing/2014/main" id="{0CF2167E-4490-49CD-9742-4D21E1D8268A}"/>
              </a:ext>
            </a:extLst>
          </p:cNvPr>
          <p:cNvSpPr/>
          <p:nvPr/>
        </p:nvSpPr>
        <p:spPr>
          <a:xfrm>
            <a:off x="799323" y="4691467"/>
            <a:ext cx="10310326" cy="1754326"/>
          </a:xfrm>
          <a:prstGeom prst="rect">
            <a:avLst/>
          </a:prstGeom>
        </p:spPr>
        <p:txBody>
          <a:bodyPr wrap="square">
            <a:spAutoFit/>
          </a:bodyPr>
          <a:lstStyle/>
          <a:p>
            <a:r>
              <a:rPr lang="zh-CN" altLang="en-US" b="1" dirty="0">
                <a:latin typeface="Times New Roman" panose="02020603050405020304" pitchFamily="18" charset="0"/>
                <a:cs typeface="Times New Roman" panose="02020603050405020304" pitchFamily="18" charset="0"/>
              </a:rPr>
              <a:t>𝜔</a:t>
            </a:r>
            <a:r>
              <a:rPr lang="en-US" altLang="zh-CN" b="1" baseline="-25000" dirty="0">
                <a:latin typeface="Times New Roman" panose="02020603050405020304" pitchFamily="18" charset="0"/>
                <a:cs typeface="Times New Roman" panose="02020603050405020304" pitchFamily="18" charset="0"/>
              </a:rPr>
              <a:t>2</a:t>
            </a:r>
            <a:endParaRPr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StA (mean -3.1, SEM 0.23) </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Cont group (mean -2.0, SEM 0.15, p = 0.002, effect size: Δ=0.75, CI = [0.55, 0.90]). </a:t>
            </a:r>
            <a:endParaRPr lang="en-US" altLang="zh-CN" dirty="0">
              <a:latin typeface="Times New Roman" panose="02020603050405020304" pitchFamily="18" charset="0"/>
              <a:cs typeface="Times New Roman" panose="02020603050405020304" pitchFamily="18" charset="0"/>
            </a:endParaRPr>
          </a:p>
          <a:p>
            <a:r>
              <a:rPr lang="zh-CN" altLang="en-US" b="1" dirty="0">
                <a:latin typeface="Times New Roman" panose="02020603050405020304" pitchFamily="18" charset="0"/>
                <a:cs typeface="Times New Roman" panose="02020603050405020304" pitchFamily="18" charset="0"/>
              </a:rPr>
              <a:t>decision noise parameter, 𝜁 </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group (p = 0.62)</a:t>
            </a:r>
            <a:endParaRPr lang="en-US" altLang="zh-CN"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Cont (mean 1.98 [0.26]) and StA (2.20 [0.41]).</a:t>
            </a:r>
          </a:p>
        </p:txBody>
      </p:sp>
    </p:spTree>
    <p:extLst>
      <p:ext uri="{BB962C8B-B14F-4D97-AF65-F5344CB8AC3E}">
        <p14:creationId xmlns:p14="http://schemas.microsoft.com/office/powerpoint/2010/main" val="3618733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56879-38EC-4FFB-8C76-4129C536B8E9}"/>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Introduction</a:t>
            </a:r>
            <a:endParaRPr lang="zh-CN" altLang="en-US" sz="3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D42D2AD-069E-4F18-B179-5CB161EE516C}"/>
              </a:ext>
            </a:extLst>
          </p:cNvPr>
          <p:cNvSpPr/>
          <p:nvPr/>
        </p:nvSpPr>
        <p:spPr>
          <a:xfrm>
            <a:off x="1333923" y="1395062"/>
            <a:ext cx="10245039" cy="233153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three types of uncertainty during decision-making and learning</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expected (irreducible) uncertainty</a:t>
            </a:r>
          </a:p>
          <a:p>
            <a:pPr marL="800100" lvl="1" indent="-342900">
              <a:lnSpc>
                <a:spcPct val="150000"/>
              </a:lnSpc>
              <a:buFont typeface="Arial" panose="020B0604020202020204" pitchFamily="34" charset="0"/>
              <a:buChar char="•"/>
            </a:pPr>
            <a:r>
              <a:rPr lang="en-US" altLang="zh-CN" sz="2500" dirty="0">
                <a:solidFill>
                  <a:srgbClr val="FF0000"/>
                </a:solidFill>
                <a:latin typeface="Times New Roman" panose="02020603050405020304" pitchFamily="18" charset="0"/>
                <a:cs typeface="Times New Roman" panose="02020603050405020304" pitchFamily="18" charset="0"/>
              </a:rPr>
              <a:t>estimation (informational) uncertainty</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unexpected (environmental) uncertainty</a:t>
            </a:r>
          </a:p>
        </p:txBody>
      </p:sp>
      <p:grpSp>
        <p:nvGrpSpPr>
          <p:cNvPr id="10" name="组合 9">
            <a:extLst>
              <a:ext uri="{FF2B5EF4-FFF2-40B4-BE49-F238E27FC236}">
                <a16:creationId xmlns:a16="http://schemas.microsoft.com/office/drawing/2014/main" id="{396E48CE-CCDB-480C-9313-C4D8E2CA7A59}"/>
              </a:ext>
            </a:extLst>
          </p:cNvPr>
          <p:cNvGrpSpPr/>
          <p:nvPr/>
        </p:nvGrpSpPr>
        <p:grpSpPr>
          <a:xfrm>
            <a:off x="1096434" y="3912597"/>
            <a:ext cx="3343469" cy="2624561"/>
            <a:chOff x="7152001" y="1022784"/>
            <a:chExt cx="3343469" cy="2624561"/>
          </a:xfrm>
        </p:grpSpPr>
        <p:grpSp>
          <p:nvGrpSpPr>
            <p:cNvPr id="12" name="组合 11">
              <a:extLst>
                <a:ext uri="{FF2B5EF4-FFF2-40B4-BE49-F238E27FC236}">
                  <a16:creationId xmlns:a16="http://schemas.microsoft.com/office/drawing/2014/main" id="{F98C862F-6D76-4D06-8502-899B719DFD26}"/>
                </a:ext>
              </a:extLst>
            </p:cNvPr>
            <p:cNvGrpSpPr/>
            <p:nvPr/>
          </p:nvGrpSpPr>
          <p:grpSpPr>
            <a:xfrm>
              <a:off x="7559354" y="1874412"/>
              <a:ext cx="1744824" cy="1772933"/>
              <a:chOff x="4553339" y="2889582"/>
              <a:chExt cx="2047296" cy="2080278"/>
            </a:xfrm>
          </p:grpSpPr>
          <p:pic>
            <p:nvPicPr>
              <p:cNvPr id="14" name="Picture 4" descr="https://img2.baidu.com/it/u=1804796290,3761794964&amp;fm=253&amp;fmt=auto&amp;app=138&amp;f=JPEG?w=500&amp;h=374">
                <a:extLst>
                  <a:ext uri="{FF2B5EF4-FFF2-40B4-BE49-F238E27FC236}">
                    <a16:creationId xmlns:a16="http://schemas.microsoft.com/office/drawing/2014/main" id="{A1243102-CCDD-4776-A57C-BCDA9F9797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553339" y="2889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img2.baidu.com/it/u=1804796290,3761794964&amp;fm=253&amp;fmt=auto&amp;app=138&amp;f=JPEG?w=500&amp;h=374">
                <a:extLst>
                  <a:ext uri="{FF2B5EF4-FFF2-40B4-BE49-F238E27FC236}">
                    <a16:creationId xmlns:a16="http://schemas.microsoft.com/office/drawing/2014/main" id="{F5E909D6-C7EE-49FA-B50A-ACD011B58D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705739" y="3041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img2.baidu.com/it/u=1804796290,3761794964&amp;fm=253&amp;fmt=auto&amp;app=138&amp;f=JPEG?w=500&amp;h=374">
                <a:extLst>
                  <a:ext uri="{FF2B5EF4-FFF2-40B4-BE49-F238E27FC236}">
                    <a16:creationId xmlns:a16="http://schemas.microsoft.com/office/drawing/2014/main" id="{25253DF1-7D1B-432E-BE97-B24F3511C7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4858139" y="31943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img2.baidu.com/it/u=1804796290,3761794964&amp;fm=253&amp;fmt=auto&amp;app=138&amp;f=JPEG?w=500&amp;h=374">
                <a:extLst>
                  <a:ext uri="{FF2B5EF4-FFF2-40B4-BE49-F238E27FC236}">
                    <a16:creationId xmlns:a16="http://schemas.microsoft.com/office/drawing/2014/main" id="{52013AFB-2814-45C9-A576-E065AE1199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010539" y="33467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img2.baidu.com/it/u=1804796290,3761794964&amp;fm=253&amp;fmt=auto&amp;app=138&amp;f=JPEG?w=500&amp;h=374">
                <a:extLst>
                  <a:ext uri="{FF2B5EF4-FFF2-40B4-BE49-F238E27FC236}">
                    <a16:creationId xmlns:a16="http://schemas.microsoft.com/office/drawing/2014/main" id="{F8AA0834-2FF6-4ADC-8FF1-F23B34D45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162939" y="34991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img2.baidu.com/it/u=1804796290,3761794964&amp;fm=253&amp;fmt=auto&amp;app=138&amp;f=JPEG?w=500&amp;h=374">
                <a:extLst>
                  <a:ext uri="{FF2B5EF4-FFF2-40B4-BE49-F238E27FC236}">
                    <a16:creationId xmlns:a16="http://schemas.microsoft.com/office/drawing/2014/main" id="{83E71042-4F4D-479F-B99C-6D5E13B203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315339" y="3651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img2.baidu.com/it/u=1804796290,3761794964&amp;fm=253&amp;fmt=auto&amp;app=138&amp;f=JPEG?w=500&amp;h=374">
                <a:extLst>
                  <a:ext uri="{FF2B5EF4-FFF2-40B4-BE49-F238E27FC236}">
                    <a16:creationId xmlns:a16="http://schemas.microsoft.com/office/drawing/2014/main" id="{3F5C23BE-E8F9-41CE-8B9E-6D7313D7B4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71" t="24201" r="35763" b="23939"/>
              <a:stretch/>
            </p:blipFill>
            <p:spPr bwMode="auto">
              <a:xfrm>
                <a:off x="5467739" y="3803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s://img2.baidu.com/it/u=2311145516,2505671531&amp;fm=253&amp;fmt=auto&amp;app=138&amp;f=JPEG?w=500&amp;h=500">
                <a:extLst>
                  <a:ext uri="{FF2B5EF4-FFF2-40B4-BE49-F238E27FC236}">
                    <a16:creationId xmlns:a16="http://schemas.microsoft.com/office/drawing/2014/main" id="{C84C7321-35C3-4CFA-938C-1E0E68F2FA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579707" y="39368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mg2.baidu.com/it/u=2311145516,2505671531&amp;fm=253&amp;fmt=auto&amp;app=138&amp;f=JPEG?w=500&amp;h=500">
                <a:extLst>
                  <a:ext uri="{FF2B5EF4-FFF2-40B4-BE49-F238E27FC236}">
                    <a16:creationId xmlns:a16="http://schemas.microsoft.com/office/drawing/2014/main" id="{7FADCAAF-70A0-486E-AC31-6ECE5692F8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732107" y="40892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mg2.baidu.com/it/u=2311145516,2505671531&amp;fm=253&amp;fmt=auto&amp;app=138&amp;f=JPEG?w=500&amp;h=500">
                <a:extLst>
                  <a:ext uri="{FF2B5EF4-FFF2-40B4-BE49-F238E27FC236}">
                    <a16:creationId xmlns:a16="http://schemas.microsoft.com/office/drawing/2014/main" id="{26B7F107-9952-45C4-A7F7-4F6AF132FD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30" t="18555" r="20482" b="22278"/>
              <a:stretch/>
            </p:blipFill>
            <p:spPr bwMode="auto">
              <a:xfrm>
                <a:off x="5884507" y="4241676"/>
                <a:ext cx="716128" cy="72818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文本框 12">
              <a:extLst>
                <a:ext uri="{FF2B5EF4-FFF2-40B4-BE49-F238E27FC236}">
                  <a16:creationId xmlns:a16="http://schemas.microsoft.com/office/drawing/2014/main" id="{E7A447D3-7451-4B87-BAF5-131A859CA4CC}"/>
                </a:ext>
              </a:extLst>
            </p:cNvPr>
            <p:cNvSpPr txBox="1"/>
            <p:nvPr/>
          </p:nvSpPr>
          <p:spPr>
            <a:xfrm>
              <a:off x="7152001" y="1022784"/>
              <a:ext cx="334346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Second information </a:t>
              </a:r>
              <a:endParaRPr lang="zh-CN" altLang="en-US" dirty="0">
                <a:latin typeface="Times New Roman" panose="02020603050405020304" pitchFamily="18" charset="0"/>
                <a:cs typeface="Times New Roman" panose="02020603050405020304" pitchFamily="18" charset="0"/>
              </a:endParaRPr>
            </a:p>
          </p:txBody>
        </p:sp>
      </p:grpSp>
      <p:sp>
        <p:nvSpPr>
          <p:cNvPr id="26" name="文本框 25">
            <a:extLst>
              <a:ext uri="{FF2B5EF4-FFF2-40B4-BE49-F238E27FC236}">
                <a16:creationId xmlns:a16="http://schemas.microsoft.com/office/drawing/2014/main" id="{4AB32B82-9BD5-4D32-BA23-4C0160F4185E}"/>
              </a:ext>
            </a:extLst>
          </p:cNvPr>
          <p:cNvSpPr txBox="1"/>
          <p:nvPr/>
        </p:nvSpPr>
        <p:spPr>
          <a:xfrm>
            <a:off x="3689684" y="4715891"/>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en-US" altLang="zh-CN" dirty="0">
                <a:solidFill>
                  <a:srgbClr val="00B050"/>
                </a:solidFill>
                <a:latin typeface="Times New Roman" panose="02020603050405020304" pitchFamily="18" charset="0"/>
                <a:cs typeface="Times New Roman" panose="02020603050405020304" pitchFamily="18" charset="0"/>
              </a:rPr>
              <a:t>   :  3</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502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D2D77C-9046-4AC1-8A97-A4BAC12B2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32" y="1534129"/>
            <a:ext cx="10427327" cy="3789741"/>
          </a:xfrm>
          <a:prstGeom prst="rect">
            <a:avLst/>
          </a:prstGeom>
        </p:spPr>
      </p:pic>
      <p:sp>
        <p:nvSpPr>
          <p:cNvPr id="2" name="文本框 1">
            <a:extLst>
              <a:ext uri="{FF2B5EF4-FFF2-40B4-BE49-F238E27FC236}">
                <a16:creationId xmlns:a16="http://schemas.microsoft.com/office/drawing/2014/main" id="{87A1ED46-F15E-4161-ACFB-EE0B1A7EE501}"/>
              </a:ext>
            </a:extLst>
          </p:cNvPr>
          <p:cNvSpPr txBox="1"/>
          <p:nvPr/>
        </p:nvSpPr>
        <p:spPr>
          <a:xfrm>
            <a:off x="5710335" y="4292081"/>
            <a:ext cx="951722" cy="477054"/>
          </a:xfrm>
          <a:prstGeom prst="rect">
            <a:avLst/>
          </a:prstGeom>
          <a:noFill/>
        </p:spPr>
        <p:txBody>
          <a:bodyPr wrap="square" rtlCol="0">
            <a:spAutoFit/>
          </a:bodyPr>
          <a:lstStyle/>
          <a:p>
            <a:r>
              <a:rPr lang="zh-CN" altLang="en-US" sz="2500" b="1" dirty="0">
                <a:sym typeface="Symbol" panose="05050102010706020507" pitchFamily="18" charset="2"/>
              </a:rPr>
              <a:t></a:t>
            </a:r>
            <a:r>
              <a:rPr lang="en-US" altLang="zh-CN" sz="2500" b="1" baseline="-25000" dirty="0">
                <a:sym typeface="Symbol" panose="05050102010706020507" pitchFamily="18" charset="2"/>
              </a:rPr>
              <a:t>2</a:t>
            </a:r>
            <a:endParaRPr lang="zh-CN" altLang="en-US" sz="2500" b="1" dirty="0"/>
          </a:p>
        </p:txBody>
      </p:sp>
      <p:sp>
        <p:nvSpPr>
          <p:cNvPr id="5" name="文本框 4">
            <a:extLst>
              <a:ext uri="{FF2B5EF4-FFF2-40B4-BE49-F238E27FC236}">
                <a16:creationId xmlns:a16="http://schemas.microsoft.com/office/drawing/2014/main" id="{E6D0B8C4-607F-4CE9-8D65-88268202C721}"/>
              </a:ext>
            </a:extLst>
          </p:cNvPr>
          <p:cNvSpPr txBox="1"/>
          <p:nvPr/>
        </p:nvSpPr>
        <p:spPr>
          <a:xfrm>
            <a:off x="9231086" y="2401076"/>
            <a:ext cx="951722" cy="477054"/>
          </a:xfrm>
          <a:prstGeom prst="rect">
            <a:avLst/>
          </a:prstGeom>
          <a:noFill/>
        </p:spPr>
        <p:txBody>
          <a:bodyPr wrap="square" rtlCol="0">
            <a:spAutoFit/>
          </a:bodyPr>
          <a:lstStyle/>
          <a:p>
            <a:r>
              <a:rPr lang="en-US" altLang="zh-CN" sz="2500" b="1" dirty="0">
                <a:sym typeface="Symbol" panose="05050102010706020507" pitchFamily="18" charset="2"/>
              </a:rPr>
              <a:t></a:t>
            </a:r>
            <a:endParaRPr lang="zh-CN" altLang="en-US" sz="2500" b="1" dirty="0"/>
          </a:p>
        </p:txBody>
      </p:sp>
      <p:sp>
        <p:nvSpPr>
          <p:cNvPr id="6" name="文本框 5">
            <a:extLst>
              <a:ext uri="{FF2B5EF4-FFF2-40B4-BE49-F238E27FC236}">
                <a16:creationId xmlns:a16="http://schemas.microsoft.com/office/drawing/2014/main" id="{9E64EA26-E2FB-472B-A2D2-74611CEE7EE4}"/>
              </a:ext>
            </a:extLst>
          </p:cNvPr>
          <p:cNvSpPr txBox="1"/>
          <p:nvPr/>
        </p:nvSpPr>
        <p:spPr>
          <a:xfrm>
            <a:off x="9514114" y="2908039"/>
            <a:ext cx="951722" cy="477054"/>
          </a:xfrm>
          <a:prstGeom prst="rect">
            <a:avLst/>
          </a:prstGeom>
          <a:noFill/>
        </p:spPr>
        <p:txBody>
          <a:bodyPr wrap="square" rtlCol="0">
            <a:spAutoFit/>
          </a:bodyPr>
          <a:lstStyle/>
          <a:p>
            <a:r>
              <a:rPr lang="en-US" altLang="zh-CN" sz="2500" b="1" dirty="0">
                <a:sym typeface="Symbol" panose="05050102010706020507" pitchFamily="18" charset="2"/>
              </a:rPr>
              <a:t>κx</a:t>
            </a:r>
            <a:r>
              <a:rPr lang="en-US" altLang="zh-CN" sz="2500" b="1" baseline="-25000" dirty="0">
                <a:sym typeface="Symbol" panose="05050102010706020507" pitchFamily="18" charset="2"/>
              </a:rPr>
              <a:t>3</a:t>
            </a:r>
            <a:endParaRPr lang="zh-CN" altLang="en-US" sz="2500" b="1" dirty="0"/>
          </a:p>
        </p:txBody>
      </p:sp>
      <p:sp>
        <p:nvSpPr>
          <p:cNvPr id="7" name="文本框 6">
            <a:extLst>
              <a:ext uri="{FF2B5EF4-FFF2-40B4-BE49-F238E27FC236}">
                <a16:creationId xmlns:a16="http://schemas.microsoft.com/office/drawing/2014/main" id="{AEC2A39D-7AEC-4956-A3A0-25863D8B07C5}"/>
              </a:ext>
            </a:extLst>
          </p:cNvPr>
          <p:cNvSpPr txBox="1"/>
          <p:nvPr/>
        </p:nvSpPr>
        <p:spPr>
          <a:xfrm>
            <a:off x="10182808" y="3391674"/>
            <a:ext cx="951722" cy="477054"/>
          </a:xfrm>
          <a:prstGeom prst="rect">
            <a:avLst/>
          </a:prstGeom>
          <a:noFill/>
        </p:spPr>
        <p:txBody>
          <a:bodyPr wrap="square" rtlCol="0">
            <a:spAutoFit/>
          </a:bodyPr>
          <a:lstStyle/>
          <a:p>
            <a:r>
              <a:rPr lang="en-US" altLang="zh-CN" sz="2500" b="1" dirty="0"/>
              <a:t>σ</a:t>
            </a:r>
            <a:r>
              <a:rPr lang="en-US" altLang="zh-CN" sz="2500" b="1" baseline="-25000" dirty="0"/>
              <a:t>2</a:t>
            </a:r>
            <a:endParaRPr lang="zh-CN" altLang="en-US" sz="2500" b="1" dirty="0"/>
          </a:p>
        </p:txBody>
      </p:sp>
      <p:sp>
        <p:nvSpPr>
          <p:cNvPr id="8" name="文本框 7">
            <a:extLst>
              <a:ext uri="{FF2B5EF4-FFF2-40B4-BE49-F238E27FC236}">
                <a16:creationId xmlns:a16="http://schemas.microsoft.com/office/drawing/2014/main" id="{570760A0-015F-4CF0-BEA9-6BEEF0877DB8}"/>
              </a:ext>
            </a:extLst>
          </p:cNvPr>
          <p:cNvSpPr txBox="1"/>
          <p:nvPr/>
        </p:nvSpPr>
        <p:spPr>
          <a:xfrm>
            <a:off x="10319112" y="3882795"/>
            <a:ext cx="2289111" cy="861774"/>
          </a:xfrm>
          <a:prstGeom prst="rect">
            <a:avLst/>
          </a:prstGeom>
          <a:noFill/>
        </p:spPr>
        <p:txBody>
          <a:bodyPr wrap="square" rtlCol="0">
            <a:spAutoFit/>
          </a:bodyPr>
          <a:lstStyle/>
          <a:p>
            <a:r>
              <a:rPr lang="en-US" altLang="zh-CN" sz="2500" b="1" dirty="0"/>
              <a:t>exp(κx</a:t>
            </a:r>
            <a:r>
              <a:rPr lang="en-US" altLang="zh-CN" sz="2500" b="1" baseline="-25000" dirty="0"/>
              <a:t>3</a:t>
            </a:r>
            <a:r>
              <a:rPr lang="en-US" altLang="zh-CN" sz="2500" b="1" dirty="0"/>
              <a:t>+</a:t>
            </a:r>
            <a:r>
              <a:rPr lang="zh-CN" altLang="en-US" sz="2500" b="1" dirty="0">
                <a:sym typeface="Symbol" panose="05050102010706020507" pitchFamily="18" charset="2"/>
              </a:rPr>
              <a:t></a:t>
            </a:r>
            <a:r>
              <a:rPr lang="en-US" altLang="zh-CN" sz="2500" b="1" baseline="-25000" dirty="0">
                <a:sym typeface="Symbol" panose="05050102010706020507" pitchFamily="18" charset="2"/>
              </a:rPr>
              <a:t>2</a:t>
            </a:r>
            <a:r>
              <a:rPr lang="en-US" altLang="zh-CN" sz="2500" b="1" dirty="0">
                <a:sym typeface="Symbol" panose="05050102010706020507" pitchFamily="18" charset="2"/>
              </a:rPr>
              <a:t>)</a:t>
            </a:r>
            <a:endParaRPr lang="zh-CN" altLang="en-US" sz="2500" b="1" dirty="0"/>
          </a:p>
          <a:p>
            <a:endParaRPr lang="zh-CN" altLang="en-US" sz="2500" b="1" dirty="0"/>
          </a:p>
        </p:txBody>
      </p:sp>
      <p:sp>
        <p:nvSpPr>
          <p:cNvPr id="9" name="文本框 8">
            <a:extLst>
              <a:ext uri="{FF2B5EF4-FFF2-40B4-BE49-F238E27FC236}">
                <a16:creationId xmlns:a16="http://schemas.microsoft.com/office/drawing/2014/main" id="{6D0F8547-1C89-41C3-87B5-928CCE01A4D2}"/>
              </a:ext>
            </a:extLst>
          </p:cNvPr>
          <p:cNvSpPr txBox="1"/>
          <p:nvPr/>
        </p:nvSpPr>
        <p:spPr>
          <a:xfrm>
            <a:off x="10465836" y="4357772"/>
            <a:ext cx="951722" cy="477054"/>
          </a:xfrm>
          <a:prstGeom prst="rect">
            <a:avLst/>
          </a:prstGeom>
          <a:noFill/>
        </p:spPr>
        <p:txBody>
          <a:bodyPr wrap="square" rtlCol="0">
            <a:spAutoFit/>
          </a:bodyPr>
          <a:lstStyle/>
          <a:p>
            <a:r>
              <a:rPr lang="en-US" altLang="zh-CN" sz="2500" b="1" dirty="0"/>
              <a:t>σ</a:t>
            </a:r>
            <a:r>
              <a:rPr lang="en-US" altLang="zh-CN" sz="2500" b="1" baseline="-25000" dirty="0"/>
              <a:t>3</a:t>
            </a:r>
            <a:endParaRPr lang="zh-CN" altLang="en-US" sz="2500" b="1" dirty="0"/>
          </a:p>
        </p:txBody>
      </p:sp>
      <p:sp>
        <p:nvSpPr>
          <p:cNvPr id="10" name="矩形 9">
            <a:extLst>
              <a:ext uri="{FF2B5EF4-FFF2-40B4-BE49-F238E27FC236}">
                <a16:creationId xmlns:a16="http://schemas.microsoft.com/office/drawing/2014/main" id="{D64E20B7-1564-43E4-BF94-D939656030B0}"/>
              </a:ext>
            </a:extLst>
          </p:cNvPr>
          <p:cNvSpPr/>
          <p:nvPr/>
        </p:nvSpPr>
        <p:spPr>
          <a:xfrm>
            <a:off x="7473820" y="4530608"/>
            <a:ext cx="438539" cy="304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365D75F-AF4D-47BB-981A-201B1911C634}"/>
              </a:ext>
            </a:extLst>
          </p:cNvPr>
          <p:cNvSpPr/>
          <p:nvPr/>
        </p:nvSpPr>
        <p:spPr>
          <a:xfrm>
            <a:off x="7492481" y="3478092"/>
            <a:ext cx="438539" cy="304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E3277F96-BDB4-47F4-AAE9-08E8B5691D3A}"/>
              </a:ext>
            </a:extLst>
          </p:cNvPr>
          <p:cNvSpPr/>
          <p:nvPr/>
        </p:nvSpPr>
        <p:spPr>
          <a:xfrm>
            <a:off x="7343192" y="2948474"/>
            <a:ext cx="4848807" cy="2090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2652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84483" y="1063978"/>
            <a:ext cx="12536905" cy="4639860"/>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Dependent variables:</a:t>
            </a:r>
          </a:p>
          <a:p>
            <a:pPr marL="342900"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(c) HGF perceptual model parameter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𝜔</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2 (tonic volatility); </a:t>
            </a:r>
          </a:p>
          <a:p>
            <a:pPr marL="342900" indent="-342900">
              <a:lnSpc>
                <a:spcPct val="150000"/>
              </a:lnSpc>
              <a:buFont typeface="Arial" panose="020B0604020202020204" pitchFamily="34" charset="0"/>
              <a:buChar char="•"/>
            </a:pP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(d) Decision noise of the response model, </a:t>
            </a:r>
            <a:r>
              <a:rPr lang="zh-CN" altLang="en-US" sz="2500" b="1" dirty="0">
                <a:solidFill>
                  <a:schemeClr val="bg1">
                    <a:lumMod val="50000"/>
                  </a:schemeClr>
                </a:solidFill>
                <a:latin typeface="Times New Roman" panose="02020603050405020304" pitchFamily="18" charset="0"/>
                <a:cs typeface="Times New Roman" panose="02020603050405020304" pitchFamily="18" charset="0"/>
              </a:rPr>
              <a:t>𝜁 </a:t>
            </a:r>
            <a:r>
              <a:rPr lang="en-US" altLang="zh-CN" sz="2500" b="1" dirty="0">
                <a:solidFill>
                  <a:schemeClr val="bg1">
                    <a:lumMod val="50000"/>
                  </a:schemeClr>
                </a:solidFill>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Relevant HGF quantities:</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a:t>
            </a:r>
            <a:r>
              <a:rPr lang="en-US" altLang="zh-CN" sz="2500" dirty="0" err="1">
                <a:latin typeface="Times New Roman" panose="02020603050405020304" pitchFamily="18" charset="0"/>
                <a:cs typeface="Times New Roman" panose="02020603050405020304" pitchFamily="18" charset="0"/>
              </a:rPr>
              <a:t>i</a:t>
            </a:r>
            <a:r>
              <a:rPr lang="en-US" altLang="zh-CN" sz="2500" dirty="0">
                <a:latin typeface="Times New Roman" panose="02020603050405020304" pitchFamily="18" charset="0"/>
                <a:cs typeface="Times New Roman" panose="02020603050405020304" pitchFamily="18" charset="0"/>
              </a:rPr>
              <a:t>) informational uncertainty about the reward tendency x</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a:t>
            </a:r>
            <a:r>
              <a:rPr lang="zh-CN" altLang="en-US" sz="2500" dirty="0">
                <a:latin typeface="Times New Roman" panose="02020603050405020304" pitchFamily="18" charset="0"/>
                <a:cs typeface="Times New Roman" panose="02020603050405020304" pitchFamily="18" charset="0"/>
              </a:rPr>
              <a:t>𝜎</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(iii) environmental uncertainty—related to volatility in the environment: exp(</a:t>
            </a:r>
            <a:r>
              <a:rPr lang="zh-CN" altLang="en-US" sz="2500" dirty="0">
                <a:latin typeface="Times New Roman" panose="02020603050405020304" pitchFamily="18" charset="0"/>
                <a:cs typeface="Times New Roman" panose="02020603050405020304" pitchFamily="18" charset="0"/>
              </a:rPr>
              <a:t>𝜅𝜇</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 + </a:t>
            </a:r>
            <a:r>
              <a:rPr lang="zh-CN" altLang="en-US" sz="2500" dirty="0">
                <a:latin typeface="Times New Roman" panose="02020603050405020304" pitchFamily="18" charset="0"/>
                <a:cs typeface="Times New Roman" panose="02020603050405020304" pitchFamily="18" charset="0"/>
              </a:rPr>
              <a:t>𝜔</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(ii) estimates of belief on volatility (mean, </a:t>
            </a:r>
            <a:r>
              <a:rPr lang="zh-CN" altLang="en-US" sz="2500" dirty="0">
                <a:latin typeface="Times New Roman" panose="02020603050405020304" pitchFamily="18" charset="0"/>
                <a:cs typeface="Times New Roman" panose="02020603050405020304" pitchFamily="18" charset="0"/>
              </a:rPr>
              <a:t>𝜇</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 and variance, </a:t>
            </a:r>
            <a:r>
              <a:rPr lang="zh-CN" altLang="en-US" sz="2500" dirty="0">
                <a:latin typeface="Times New Roman" panose="02020603050405020304" pitchFamily="18" charset="0"/>
                <a:cs typeface="Times New Roman" panose="02020603050405020304" pitchFamily="18" charset="0"/>
              </a:rPr>
              <a:t>𝜎</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 </a:t>
            </a:r>
          </a:p>
          <a:p>
            <a:pPr>
              <a:lnSpc>
                <a:spcPct val="150000"/>
              </a:lnSpc>
            </a:pPr>
            <a:endParaRPr lang="zh-CN" altLang="en-US" sz="25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236866"/>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Statistics</a:t>
            </a:r>
          </a:p>
        </p:txBody>
      </p:sp>
      <p:sp>
        <p:nvSpPr>
          <p:cNvPr id="5" name="矩形 4">
            <a:extLst>
              <a:ext uri="{FF2B5EF4-FFF2-40B4-BE49-F238E27FC236}">
                <a16:creationId xmlns:a16="http://schemas.microsoft.com/office/drawing/2014/main" id="{ADCCD639-E7E3-4812-8129-D55713BD76A1}"/>
              </a:ext>
            </a:extLst>
          </p:cNvPr>
          <p:cNvSpPr/>
          <p:nvPr/>
        </p:nvSpPr>
        <p:spPr>
          <a:xfrm>
            <a:off x="4235115" y="627192"/>
            <a:ext cx="7772401" cy="458074"/>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non-parametric factorial </a:t>
            </a:r>
            <a:r>
              <a:rPr lang="en-US" altLang="zh-CN" dirty="0" err="1">
                <a:latin typeface="Times New Roman" panose="02020603050405020304" pitchFamily="18" charset="0"/>
                <a:cs typeface="Times New Roman" panose="02020603050405020304" pitchFamily="18" charset="0"/>
              </a:rPr>
              <a:t>synchronised</a:t>
            </a:r>
            <a:r>
              <a:rPr lang="en-US" altLang="zh-CN" dirty="0">
                <a:latin typeface="Times New Roman" panose="02020603050405020304" pitchFamily="18" charset="0"/>
                <a:cs typeface="Times New Roman" panose="02020603050405020304" pitchFamily="18" charset="0"/>
              </a:rPr>
              <a:t> permutations tests with 5000 permutations</a:t>
            </a:r>
          </a:p>
        </p:txBody>
      </p:sp>
      <p:sp>
        <p:nvSpPr>
          <p:cNvPr id="6" name="矩形 5">
            <a:extLst>
              <a:ext uri="{FF2B5EF4-FFF2-40B4-BE49-F238E27FC236}">
                <a16:creationId xmlns:a16="http://schemas.microsoft.com/office/drawing/2014/main" id="{56B80BCF-0D96-4154-B622-C6E18E751CBD}"/>
              </a:ext>
            </a:extLst>
          </p:cNvPr>
          <p:cNvSpPr/>
          <p:nvPr/>
        </p:nvSpPr>
        <p:spPr>
          <a:xfrm>
            <a:off x="6096000" y="1206950"/>
            <a:ext cx="3456395" cy="369332"/>
          </a:xfrm>
          <a:prstGeom prst="rect">
            <a:avLst/>
          </a:prstGeom>
        </p:spPr>
        <p:txBody>
          <a:bodyPr wrap="none">
            <a:spAutoFit/>
          </a:bodyPr>
          <a:lstStyle/>
          <a:p>
            <a:r>
              <a:rPr lang="zh-CN" altLang="en-US" dirty="0">
                <a:solidFill>
                  <a:srgbClr val="FF0000"/>
                </a:solidFill>
                <a:latin typeface="Times New Roman" panose="02020603050405020304" pitchFamily="18" charset="0"/>
                <a:cs typeface="Times New Roman" panose="02020603050405020304" pitchFamily="18" charset="0"/>
              </a:rPr>
              <a:t>Group (StA, Cont) and Block (1,2)</a:t>
            </a:r>
          </a:p>
        </p:txBody>
      </p:sp>
    </p:spTree>
    <p:extLst>
      <p:ext uri="{BB962C8B-B14F-4D97-AF65-F5344CB8AC3E}">
        <p14:creationId xmlns:p14="http://schemas.microsoft.com/office/powerpoint/2010/main" val="3513522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CB6A78D-2926-466D-8292-F718F33761BF}"/>
              </a:ext>
            </a:extLst>
          </p:cNvPr>
          <p:cNvPicPr>
            <a:picLocks noChangeAspect="1"/>
          </p:cNvPicPr>
          <p:nvPr/>
        </p:nvPicPr>
        <p:blipFill rotWithShape="1">
          <a:blip r:embed="rId2"/>
          <a:srcRect l="10105" t="11764"/>
          <a:stretch/>
        </p:blipFill>
        <p:spPr>
          <a:xfrm>
            <a:off x="3895433" y="708008"/>
            <a:ext cx="4401134" cy="4050963"/>
          </a:xfrm>
          <a:prstGeom prst="rect">
            <a:avLst/>
          </a:prstGeom>
        </p:spPr>
      </p:pic>
      <p:sp>
        <p:nvSpPr>
          <p:cNvPr id="2" name="矩形 1">
            <a:extLst>
              <a:ext uri="{FF2B5EF4-FFF2-40B4-BE49-F238E27FC236}">
                <a16:creationId xmlns:a16="http://schemas.microsoft.com/office/drawing/2014/main" id="{E3EE4563-03E7-4C49-881C-7FC74BE3DE4B}"/>
              </a:ext>
            </a:extLst>
          </p:cNvPr>
          <p:cNvSpPr/>
          <p:nvPr/>
        </p:nvSpPr>
        <p:spPr>
          <a:xfrm>
            <a:off x="724676" y="3586094"/>
            <a:ext cx="10406745" cy="2951064"/>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b="1" dirty="0">
                <a:latin typeface="Times New Roman" panose="02020603050405020304" pitchFamily="18" charset="0"/>
                <a:cs typeface="Times New Roman" panose="02020603050405020304" pitchFamily="18" charset="0"/>
              </a:rPr>
              <a:t>Informational uncertainty x</a:t>
            </a:r>
            <a:r>
              <a:rPr lang="en-US" altLang="zh-CN" b="1" baseline="-25000" dirty="0">
                <a:latin typeface="Times New Roman" panose="02020603050405020304" pitchFamily="18" charset="0"/>
                <a:cs typeface="Times New Roman" panose="02020603050405020304" pitchFamily="18" charset="0"/>
              </a:rPr>
              <a:t>2</a:t>
            </a:r>
            <a:endParaRPr lang="en-US" altLang="zh-CN" b="1"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Group on 𝜎</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(p = 0.008)</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block and interaction effect (p = 0.58, p = 0.78</a:t>
            </a:r>
            <a:r>
              <a:rPr lang="en-US" altLang="zh-CN" dirty="0">
                <a:latin typeface="Times New Roman" panose="02020603050405020304" pitchFamily="18" charset="0"/>
                <a:cs typeface="Times New Roman" panose="02020603050405020304" pitchFamily="18" charset="0"/>
              </a:rPr>
              <a:t>)</a:t>
            </a:r>
          </a:p>
          <a:p>
            <a:pPr>
              <a:lnSpc>
                <a:spcPct val="150000"/>
              </a:lnSpc>
            </a:pPr>
            <a:r>
              <a:rPr lang="zh-CN" altLang="en-US" dirty="0">
                <a:latin typeface="Times New Roman" panose="02020603050405020304" pitchFamily="18" charset="0"/>
                <a:cs typeface="Times New Roman" panose="02020603050405020304" pitchFamily="18" charset="0"/>
              </a:rPr>
              <a:t>anxiety significantly lowered the total average 𝜎</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for StA in comparison to Cont, as expected from the lower 𝜔</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values in StA (p = 0, Δ=0.75, CI = [0.55, 0.89]). </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A lower belief uncertainty about the outcome tendency in StA individuals means that </a:t>
            </a:r>
            <a:r>
              <a:rPr lang="zh-CN" altLang="en-US" dirty="0">
                <a:solidFill>
                  <a:srgbClr val="FF0000"/>
                </a:solidFill>
                <a:latin typeface="Times New Roman" panose="02020603050405020304" pitchFamily="18" charset="0"/>
                <a:cs typeface="Times New Roman" panose="02020603050405020304" pitchFamily="18" charset="0"/>
              </a:rPr>
              <a:t>new information had a smaller impact on the update equations for beliefs about x</a:t>
            </a:r>
            <a:r>
              <a:rPr lang="en-US" altLang="zh-CN" baseline="-25000" dirty="0">
                <a:solidFill>
                  <a:srgbClr val="FF0000"/>
                </a:solidFill>
                <a:latin typeface="Times New Roman" panose="02020603050405020304" pitchFamily="18" charset="0"/>
                <a:cs typeface="Times New Roman" panose="02020603050405020304" pitchFamily="18" charset="0"/>
              </a:rPr>
              <a:t>2</a:t>
            </a:r>
            <a:r>
              <a:rPr lang="zh-CN" altLang="en-US" dirty="0">
                <a:solidFill>
                  <a:srgbClr val="FF0000"/>
                </a:solidFill>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in this group</a:t>
            </a:r>
          </a:p>
        </p:txBody>
      </p:sp>
      <p:sp>
        <p:nvSpPr>
          <p:cNvPr id="4" name="文本框 3">
            <a:extLst>
              <a:ext uri="{FF2B5EF4-FFF2-40B4-BE49-F238E27FC236}">
                <a16:creationId xmlns:a16="http://schemas.microsoft.com/office/drawing/2014/main" id="{79928A9A-2E81-4B0C-8B2A-13548F8D802E}"/>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Analysis</a:t>
            </a:r>
          </a:p>
        </p:txBody>
      </p:sp>
    </p:spTree>
    <p:extLst>
      <p:ext uri="{BB962C8B-B14F-4D97-AF65-F5344CB8AC3E}">
        <p14:creationId xmlns:p14="http://schemas.microsoft.com/office/powerpoint/2010/main" val="1286080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C3A2CEE-981B-4800-B826-86B829968674}"/>
              </a:ext>
            </a:extLst>
          </p:cNvPr>
          <p:cNvSpPr/>
          <p:nvPr/>
        </p:nvSpPr>
        <p:spPr>
          <a:xfrm>
            <a:off x="1144554" y="1360677"/>
            <a:ext cx="6506548" cy="2806987"/>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2000" b="1" dirty="0">
                <a:latin typeface="Times New Roman" panose="02020603050405020304" pitchFamily="18" charset="0"/>
                <a:cs typeface="Times New Roman" panose="02020603050405020304" pitchFamily="18" charset="0"/>
              </a:rPr>
              <a:t>Environmental uncertainty</a:t>
            </a:r>
            <a:endParaRPr lang="en-US" altLang="zh-CN" sz="2000" b="1"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induced by changes in the environment—depends on the tonic volatility estimate, 𝜔</a:t>
            </a:r>
            <a:r>
              <a:rPr lang="en-US" altLang="zh-CN" sz="2000" baseline="-25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and the trial-wise volatility estimate 𝜇</a:t>
            </a:r>
            <a:r>
              <a:rPr lang="en-US" altLang="zh-CN" sz="2000" baseline="-25000" dirty="0">
                <a:latin typeface="Times New Roman" panose="02020603050405020304" pitchFamily="18" charset="0"/>
                <a:cs typeface="Times New Roman" panose="02020603050405020304" pitchFamily="18" charset="0"/>
              </a:rPr>
              <a:t>3</a:t>
            </a:r>
            <a:r>
              <a:rPr lang="en-US" altLang="zh-CN" sz="2000" baseline="30000" dirty="0">
                <a:latin typeface="Times New Roman" panose="02020603050405020304" pitchFamily="18" charset="0"/>
                <a:cs typeface="Times New Roman" panose="02020603050405020304" pitchFamily="18" charset="0"/>
              </a:rPr>
              <a:t>(k-1)</a:t>
            </a:r>
          </a:p>
          <a:p>
            <a:pPr marL="742950" lvl="1"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Group (p = 0.02</a:t>
            </a:r>
            <a:r>
              <a:rPr lang="en-US" altLang="zh-CN" sz="2000"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Block or interaction effect (p = 0.58, p = 0.75). </a:t>
            </a:r>
            <a:endParaRPr lang="en-US" altLang="zh-CN" sz="20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AE7DD221-93F4-492E-A44B-93676F3AC450}"/>
              </a:ext>
            </a:extLst>
          </p:cNvPr>
          <p:cNvSpPr/>
          <p:nvPr/>
        </p:nvSpPr>
        <p:spPr>
          <a:xfrm>
            <a:off x="1144554" y="4317537"/>
            <a:ext cx="7688424" cy="1259447"/>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2000" b="1" dirty="0">
                <a:latin typeface="Times New Roman" panose="02020603050405020304" pitchFamily="18" charset="0"/>
                <a:cs typeface="Times New Roman" panose="02020603050405020304" pitchFamily="18" charset="0"/>
              </a:rPr>
              <a:t>Further pair-wise analyses demonstrated</a:t>
            </a:r>
            <a:r>
              <a:rPr lang="en-US" altLang="zh-CN" sz="2000" b="1"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the </a:t>
            </a:r>
            <a:r>
              <a:rPr lang="zh-CN" altLang="en-US" sz="2000" b="1" dirty="0">
                <a:latin typeface="Times New Roman" panose="02020603050405020304" pitchFamily="18" charset="0"/>
                <a:cs typeface="Times New Roman" panose="02020603050405020304" pitchFamily="18" charset="0"/>
              </a:rPr>
              <a:t>StA group underestimated the environmental uncertainty</a:t>
            </a:r>
            <a:r>
              <a:rPr lang="zh-CN" altLang="en-US" sz="2000" dirty="0">
                <a:latin typeface="Times New Roman" panose="02020603050405020304" pitchFamily="18" charset="0"/>
                <a:cs typeface="Times New Roman" panose="02020603050405020304" pitchFamily="18" charset="0"/>
              </a:rPr>
              <a:t> </a:t>
            </a:r>
            <a:r>
              <a:rPr lang="zh-CN" altLang="en-US" sz="1200" dirty="0">
                <a:latin typeface="Times New Roman" panose="02020603050405020304" pitchFamily="18" charset="0"/>
                <a:cs typeface="Times New Roman" panose="02020603050405020304" pitchFamily="18" charset="0"/>
              </a:rPr>
              <a:t>(p = 0, Δ= 0.74, CI = [0.54, 0.89])</a:t>
            </a:r>
          </a:p>
        </p:txBody>
      </p:sp>
      <p:pic>
        <p:nvPicPr>
          <p:cNvPr id="4" name="图片 3">
            <a:extLst>
              <a:ext uri="{FF2B5EF4-FFF2-40B4-BE49-F238E27FC236}">
                <a16:creationId xmlns:a16="http://schemas.microsoft.com/office/drawing/2014/main" id="{12447C77-7255-401B-8543-D3AD7CF4FCBA}"/>
              </a:ext>
            </a:extLst>
          </p:cNvPr>
          <p:cNvPicPr>
            <a:picLocks noChangeAspect="1"/>
          </p:cNvPicPr>
          <p:nvPr/>
        </p:nvPicPr>
        <p:blipFill>
          <a:blip r:embed="rId3"/>
          <a:stretch>
            <a:fillRect/>
          </a:stretch>
        </p:blipFill>
        <p:spPr>
          <a:xfrm>
            <a:off x="8033658" y="1735709"/>
            <a:ext cx="3200400" cy="3267075"/>
          </a:xfrm>
          <a:prstGeom prst="rect">
            <a:avLst/>
          </a:prstGeom>
        </p:spPr>
      </p:pic>
      <p:sp>
        <p:nvSpPr>
          <p:cNvPr id="5" name="文本框 4">
            <a:extLst>
              <a:ext uri="{FF2B5EF4-FFF2-40B4-BE49-F238E27FC236}">
                <a16:creationId xmlns:a16="http://schemas.microsoft.com/office/drawing/2014/main" id="{C1DC2D1B-EA29-4071-8171-7C619B4829A1}"/>
              </a:ext>
            </a:extLst>
          </p:cNvPr>
          <p:cNvSpPr txBox="1"/>
          <p:nvPr/>
        </p:nvSpPr>
        <p:spPr>
          <a:xfrm>
            <a:off x="433137" y="31151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Analysis</a:t>
            </a:r>
          </a:p>
        </p:txBody>
      </p:sp>
      <p:sp>
        <p:nvSpPr>
          <p:cNvPr id="6" name="矩形 5">
            <a:extLst>
              <a:ext uri="{FF2B5EF4-FFF2-40B4-BE49-F238E27FC236}">
                <a16:creationId xmlns:a16="http://schemas.microsoft.com/office/drawing/2014/main" id="{C7050799-55E5-4363-B12F-F2D19BA03BF0}"/>
              </a:ext>
            </a:extLst>
          </p:cNvPr>
          <p:cNvSpPr/>
          <p:nvPr/>
        </p:nvSpPr>
        <p:spPr>
          <a:xfrm>
            <a:off x="5778440" y="1096350"/>
            <a:ext cx="162416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exp(</a:t>
            </a:r>
            <a:r>
              <a:rPr lang="zh-CN" altLang="en-US" dirty="0">
                <a:latin typeface="Times New Roman" panose="02020603050405020304" pitchFamily="18" charset="0"/>
                <a:cs typeface="Times New Roman" panose="02020603050405020304" pitchFamily="18" charset="0"/>
              </a:rPr>
              <a:t>𝜅𝜇</a:t>
            </a:r>
            <a:r>
              <a:rPr lang="en-US" altLang="zh-CN" dirty="0">
                <a:latin typeface="Times New Roman" panose="02020603050405020304" pitchFamily="18" charset="0"/>
                <a:cs typeface="Times New Roman" panose="02020603050405020304" pitchFamily="18" charset="0"/>
              </a:rPr>
              <a:t>3 + </a:t>
            </a:r>
            <a:r>
              <a:rPr lang="zh-CN" altLang="en-US" dirty="0">
                <a:latin typeface="Times New Roman" panose="02020603050405020304" pitchFamily="18" charset="0"/>
                <a:cs typeface="Times New Roman" panose="02020603050405020304" pitchFamily="18" charset="0"/>
              </a:rPr>
              <a:t>𝜔</a:t>
            </a:r>
            <a:r>
              <a:rPr lang="en-US" altLang="zh-CN" dirty="0">
                <a:latin typeface="Times New Roman" panose="02020603050405020304" pitchFamily="18" charset="0"/>
                <a:cs typeface="Times New Roman" panose="02020603050405020304" pitchFamily="18" charset="0"/>
              </a:rPr>
              <a:t>2).</a:t>
            </a:r>
            <a:endParaRPr lang="zh-CN" altLang="en-US" dirty="0"/>
          </a:p>
        </p:txBody>
      </p:sp>
    </p:spTree>
    <p:extLst>
      <p:ext uri="{BB962C8B-B14F-4D97-AF65-F5344CB8AC3E}">
        <p14:creationId xmlns:p14="http://schemas.microsoft.com/office/powerpoint/2010/main" val="98696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482FC38-1656-46D0-81B9-A50D0B4AED52}"/>
              </a:ext>
            </a:extLst>
          </p:cNvPr>
          <p:cNvSpPr/>
          <p:nvPr/>
        </p:nvSpPr>
        <p:spPr>
          <a:xfrm>
            <a:off x="1312990" y="1528301"/>
            <a:ext cx="10340945" cy="4197559"/>
          </a:xfrm>
          <a:prstGeom prst="rect">
            <a:avLst/>
          </a:prstGeom>
        </p:spPr>
        <p:txBody>
          <a:bodyPr wrap="square">
            <a:spAutoFit/>
          </a:bodyPr>
          <a:lstStyle/>
          <a:p>
            <a:pPr marL="285750" indent="-285750">
              <a:lnSpc>
                <a:spcPct val="150000"/>
              </a:lnSpc>
              <a:buFont typeface="Wingdings" panose="05000000000000000000" pitchFamily="2" charset="2"/>
              <a:buChar char="u"/>
            </a:pPr>
            <a:r>
              <a:rPr lang="en-US" altLang="zh-CN" b="1" dirty="0">
                <a:latin typeface="Times New Roman" panose="02020603050405020304" pitchFamily="18" charset="0"/>
                <a:cs typeface="Times New Roman" panose="02020603050405020304" pitchFamily="18" charset="0"/>
              </a:rPr>
              <a:t>Uncertainty about volatility x</a:t>
            </a:r>
            <a:r>
              <a:rPr lang="en-US" altLang="zh-CN" b="1" baseline="-25000" dirty="0">
                <a:latin typeface="Times New Roman" panose="02020603050405020304" pitchFamily="18" charset="0"/>
                <a:cs typeface="Times New Roman" panose="02020603050405020304" pitchFamily="18" charset="0"/>
              </a:rPr>
              <a:t>3</a:t>
            </a:r>
            <a:endParaRPr lang="en-US" altLang="zh-CN" b="1"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solidFill>
                  <a:srgbClr val="FF0000"/>
                </a:solidFill>
                <a:latin typeface="Times New Roman" panose="02020603050405020304" pitchFamily="18" charset="0"/>
                <a:cs typeface="Times New Roman" panose="02020603050405020304" pitchFamily="18" charset="0"/>
              </a:rPr>
              <a:t>Block (p = 0.0006) </a:t>
            </a:r>
            <a:endParaRPr lang="en-US" altLang="zh-CN" dirty="0">
              <a:solidFill>
                <a:srgbClr val="FF0000"/>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solidFill>
                  <a:srgbClr val="FF0000"/>
                </a:solidFill>
                <a:latin typeface="Times New Roman" panose="02020603050405020304" pitchFamily="18" charset="0"/>
                <a:cs typeface="Times New Roman" panose="02020603050405020304" pitchFamily="18" charset="0"/>
              </a:rPr>
              <a:t>Group on this parameter (p = 0.0002)</a:t>
            </a:r>
            <a:endParaRPr lang="en-US" altLang="zh-CN" dirty="0">
              <a:solidFill>
                <a:srgbClr val="FF0000"/>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interaction effect (p = 0.99)</a:t>
            </a:r>
            <a:endParaRPr lang="en-US" altLang="zh-CN"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Across blocks, the uncertainty about volatility generally </a:t>
            </a:r>
            <a:r>
              <a:rPr lang="zh-CN" altLang="en-US" b="1" dirty="0">
                <a:latin typeface="Times New Roman" panose="02020603050405020304" pitchFamily="18" charset="0"/>
                <a:cs typeface="Times New Roman" panose="02020603050405020304" pitchFamily="18" charset="0"/>
              </a:rPr>
              <a:t>decreased. </a:t>
            </a:r>
            <a:endParaRPr lang="en-US" altLang="zh-CN" b="1"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u"/>
            </a:pPr>
            <a:r>
              <a:rPr lang="en-US" altLang="zh-CN" dirty="0">
                <a:latin typeface="Times New Roman" panose="02020603050405020304" pitchFamily="18" charset="0"/>
                <a:cs typeface="Times New Roman" panose="02020603050405020304" pitchFamily="18" charset="0"/>
              </a:rPr>
              <a:t>C</a:t>
            </a:r>
            <a:r>
              <a:rPr lang="zh-CN" altLang="en-US" dirty="0">
                <a:latin typeface="Times New Roman" panose="02020603050405020304" pitchFamily="18" charset="0"/>
                <a:cs typeface="Times New Roman" panose="02020603050405020304" pitchFamily="18" charset="0"/>
              </a:rPr>
              <a:t>omparisons demonstrated</a:t>
            </a:r>
            <a:r>
              <a:rPr lang="en-US" altLang="zh-CN" dirty="0">
                <a:latin typeface="Times New Roman" panose="02020603050405020304" pitchFamily="18" charset="0"/>
                <a:cs typeface="Times New Roman" panose="02020603050405020304" pitchFamily="18" charset="0"/>
              </a:rPr>
              <a:t>:</a:t>
            </a:r>
          </a:p>
          <a:p>
            <a:pPr marL="742950" lvl="1"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separately in the first and second task blocks </a:t>
            </a:r>
            <a:r>
              <a:rPr lang="zh-CN" altLang="en-US" b="1" dirty="0">
                <a:latin typeface="Times New Roman" panose="02020603050405020304" pitchFamily="18" charset="0"/>
                <a:cs typeface="Times New Roman" panose="02020603050405020304" pitchFamily="18" charset="0"/>
              </a:rPr>
              <a:t>anxiety significantly increased 𝜎</a:t>
            </a:r>
            <a:r>
              <a:rPr lang="en-US" altLang="zh-CN" b="1" baseline="-25000" dirty="0">
                <a:latin typeface="Times New Roman" panose="02020603050405020304" pitchFamily="18" charset="0"/>
                <a:cs typeface="Times New Roman" panose="02020603050405020304" pitchFamily="18" charset="0"/>
              </a:rPr>
              <a:t>3</a:t>
            </a:r>
            <a:r>
              <a:rPr lang="zh-CN" altLang="en-US" b="1" dirty="0">
                <a:latin typeface="Times New Roman" panose="02020603050405020304" pitchFamily="18" charset="0"/>
                <a:cs typeface="Times New Roman" panose="02020603050405020304" pitchFamily="18" charset="0"/>
              </a:rPr>
              <a:t> in the StA group </a:t>
            </a:r>
            <a:r>
              <a:rPr lang="zh-CN" altLang="en-US" dirty="0">
                <a:latin typeface="Times New Roman" panose="02020603050405020304" pitchFamily="18" charset="0"/>
                <a:cs typeface="Times New Roman" panose="02020603050405020304" pitchFamily="18" charset="0"/>
              </a:rPr>
              <a:t>when compared to the Cont group </a:t>
            </a:r>
            <a:r>
              <a:rPr lang="zh-CN" altLang="en-US" sz="1200" dirty="0">
                <a:latin typeface="Times New Roman" panose="02020603050405020304" pitchFamily="18" charset="0"/>
                <a:cs typeface="Times New Roman" panose="02020603050405020304" pitchFamily="18" charset="0"/>
              </a:rPr>
              <a:t>(PFDR &lt; 0.05, effect size for TB1: Δ=0.73, CI = [0.53, 0.89]; TB2: Δ=0.74, CI = [0.53, 0.89]). </a:t>
            </a:r>
            <a:endParaRPr lang="en-US" altLang="zh-CN" sz="1200" dirty="0">
              <a:latin typeface="Times New Roman" panose="02020603050405020304" pitchFamily="18" charset="0"/>
              <a:cs typeface="Times New Roman" panose="02020603050405020304" pitchFamily="18" charset="0"/>
            </a:endParaRPr>
          </a:p>
          <a:p>
            <a:pPr>
              <a:lnSpc>
                <a:spcPct val="150000"/>
              </a:lnSpc>
            </a:pPr>
            <a:r>
              <a:rPr lang="zh-CN" altLang="en-US" dirty="0">
                <a:latin typeface="Times New Roman" panose="02020603050405020304" pitchFamily="18" charset="0"/>
                <a:cs typeface="Times New Roman" panose="02020603050405020304" pitchFamily="18" charset="0"/>
              </a:rPr>
              <a:t>The larger anxiety induced </a:t>
            </a:r>
            <a:r>
              <a:rPr lang="zh-CN" altLang="en-US" b="1" dirty="0">
                <a:latin typeface="Times New Roman" panose="02020603050405020304" pitchFamily="18" charset="0"/>
                <a:cs typeface="Times New Roman" panose="02020603050405020304" pitchFamily="18" charset="0"/>
              </a:rPr>
              <a:t>uncertainty about volatility </a:t>
            </a:r>
            <a:r>
              <a:rPr lang="zh-CN" altLang="en-US" dirty="0">
                <a:latin typeface="Times New Roman" panose="02020603050405020304" pitchFamily="18" charset="0"/>
                <a:cs typeface="Times New Roman" panose="02020603050405020304" pitchFamily="18" charset="0"/>
              </a:rPr>
              <a:t>is consistent with the effect of decreasing 𝜔</a:t>
            </a:r>
            <a:r>
              <a:rPr lang="en-US" altLang="zh-CN" baseline="-25000"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 as illustrated in our simulations</a:t>
            </a:r>
          </a:p>
        </p:txBody>
      </p:sp>
      <p:pic>
        <p:nvPicPr>
          <p:cNvPr id="3" name="图片 2">
            <a:extLst>
              <a:ext uri="{FF2B5EF4-FFF2-40B4-BE49-F238E27FC236}">
                <a16:creationId xmlns:a16="http://schemas.microsoft.com/office/drawing/2014/main" id="{0C126504-D5D5-4D89-A5C3-A44B45106DBB}"/>
              </a:ext>
            </a:extLst>
          </p:cNvPr>
          <p:cNvPicPr>
            <a:picLocks noChangeAspect="1"/>
          </p:cNvPicPr>
          <p:nvPr/>
        </p:nvPicPr>
        <p:blipFill>
          <a:blip r:embed="rId2"/>
          <a:stretch>
            <a:fillRect/>
          </a:stretch>
        </p:blipFill>
        <p:spPr>
          <a:xfrm>
            <a:off x="8006637" y="674331"/>
            <a:ext cx="3152775" cy="2952750"/>
          </a:xfrm>
          <a:prstGeom prst="rect">
            <a:avLst/>
          </a:prstGeom>
        </p:spPr>
      </p:pic>
      <p:sp>
        <p:nvSpPr>
          <p:cNvPr id="4" name="文本框 3">
            <a:extLst>
              <a:ext uri="{FF2B5EF4-FFF2-40B4-BE49-F238E27FC236}">
                <a16:creationId xmlns:a16="http://schemas.microsoft.com/office/drawing/2014/main" id="{F2575821-F1E5-4280-AB6C-BCCB98198CA6}"/>
              </a:ext>
            </a:extLst>
          </p:cNvPr>
          <p:cNvSpPr txBox="1"/>
          <p:nvPr/>
        </p:nvSpPr>
        <p:spPr>
          <a:xfrm>
            <a:off x="433137" y="31151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Analysis</a:t>
            </a:r>
          </a:p>
        </p:txBody>
      </p:sp>
    </p:spTree>
    <p:extLst>
      <p:ext uri="{BB962C8B-B14F-4D97-AF65-F5344CB8AC3E}">
        <p14:creationId xmlns:p14="http://schemas.microsoft.com/office/powerpoint/2010/main" val="41841483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CD2D77C-9046-4AC1-8A97-A4BAC12B23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32" y="1534129"/>
            <a:ext cx="10427327" cy="3789741"/>
          </a:xfrm>
          <a:prstGeom prst="rect">
            <a:avLst/>
          </a:prstGeom>
        </p:spPr>
      </p:pic>
      <p:sp>
        <p:nvSpPr>
          <p:cNvPr id="2" name="文本框 1">
            <a:extLst>
              <a:ext uri="{FF2B5EF4-FFF2-40B4-BE49-F238E27FC236}">
                <a16:creationId xmlns:a16="http://schemas.microsoft.com/office/drawing/2014/main" id="{87A1ED46-F15E-4161-ACFB-EE0B1A7EE501}"/>
              </a:ext>
            </a:extLst>
          </p:cNvPr>
          <p:cNvSpPr txBox="1"/>
          <p:nvPr/>
        </p:nvSpPr>
        <p:spPr>
          <a:xfrm>
            <a:off x="5710335" y="4292081"/>
            <a:ext cx="951722" cy="477054"/>
          </a:xfrm>
          <a:prstGeom prst="rect">
            <a:avLst/>
          </a:prstGeom>
          <a:noFill/>
        </p:spPr>
        <p:txBody>
          <a:bodyPr wrap="square" rtlCol="0">
            <a:spAutoFit/>
          </a:bodyPr>
          <a:lstStyle/>
          <a:p>
            <a:r>
              <a:rPr lang="zh-CN" altLang="en-US" sz="2500" b="1" dirty="0">
                <a:sym typeface="Symbol" panose="05050102010706020507" pitchFamily="18" charset="2"/>
              </a:rPr>
              <a:t></a:t>
            </a:r>
            <a:r>
              <a:rPr lang="en-US" altLang="zh-CN" sz="2500" b="1" baseline="-25000" dirty="0">
                <a:sym typeface="Symbol" panose="05050102010706020507" pitchFamily="18" charset="2"/>
              </a:rPr>
              <a:t>2</a:t>
            </a:r>
            <a:endParaRPr lang="zh-CN" altLang="en-US" sz="2500" b="1" dirty="0"/>
          </a:p>
        </p:txBody>
      </p:sp>
      <p:sp>
        <p:nvSpPr>
          <p:cNvPr id="5" name="文本框 4">
            <a:extLst>
              <a:ext uri="{FF2B5EF4-FFF2-40B4-BE49-F238E27FC236}">
                <a16:creationId xmlns:a16="http://schemas.microsoft.com/office/drawing/2014/main" id="{E6D0B8C4-607F-4CE9-8D65-88268202C721}"/>
              </a:ext>
            </a:extLst>
          </p:cNvPr>
          <p:cNvSpPr txBox="1"/>
          <p:nvPr/>
        </p:nvSpPr>
        <p:spPr>
          <a:xfrm>
            <a:off x="9231086" y="2401076"/>
            <a:ext cx="951722" cy="477054"/>
          </a:xfrm>
          <a:prstGeom prst="rect">
            <a:avLst/>
          </a:prstGeom>
          <a:noFill/>
        </p:spPr>
        <p:txBody>
          <a:bodyPr wrap="square" rtlCol="0">
            <a:spAutoFit/>
          </a:bodyPr>
          <a:lstStyle/>
          <a:p>
            <a:r>
              <a:rPr lang="en-US" altLang="zh-CN" sz="2500" b="1" dirty="0">
                <a:sym typeface="Symbol" panose="05050102010706020507" pitchFamily="18" charset="2"/>
              </a:rPr>
              <a:t></a:t>
            </a:r>
            <a:endParaRPr lang="zh-CN" altLang="en-US" sz="2500" b="1" dirty="0"/>
          </a:p>
        </p:txBody>
      </p:sp>
      <p:sp>
        <p:nvSpPr>
          <p:cNvPr id="6" name="文本框 5">
            <a:extLst>
              <a:ext uri="{FF2B5EF4-FFF2-40B4-BE49-F238E27FC236}">
                <a16:creationId xmlns:a16="http://schemas.microsoft.com/office/drawing/2014/main" id="{9E64EA26-E2FB-472B-A2D2-74611CEE7EE4}"/>
              </a:ext>
            </a:extLst>
          </p:cNvPr>
          <p:cNvSpPr txBox="1"/>
          <p:nvPr/>
        </p:nvSpPr>
        <p:spPr>
          <a:xfrm>
            <a:off x="9514114" y="2908039"/>
            <a:ext cx="951722" cy="477054"/>
          </a:xfrm>
          <a:prstGeom prst="rect">
            <a:avLst/>
          </a:prstGeom>
          <a:noFill/>
        </p:spPr>
        <p:txBody>
          <a:bodyPr wrap="square" rtlCol="0">
            <a:spAutoFit/>
          </a:bodyPr>
          <a:lstStyle/>
          <a:p>
            <a:r>
              <a:rPr lang="en-US" altLang="zh-CN" sz="2500" b="1" dirty="0">
                <a:sym typeface="Symbol" panose="05050102010706020507" pitchFamily="18" charset="2"/>
              </a:rPr>
              <a:t>κx</a:t>
            </a:r>
            <a:r>
              <a:rPr lang="en-US" altLang="zh-CN" sz="2500" b="1" baseline="-25000" dirty="0">
                <a:sym typeface="Symbol" panose="05050102010706020507" pitchFamily="18" charset="2"/>
              </a:rPr>
              <a:t>3</a:t>
            </a:r>
            <a:endParaRPr lang="zh-CN" altLang="en-US" sz="2500" b="1" dirty="0"/>
          </a:p>
        </p:txBody>
      </p:sp>
      <p:sp>
        <p:nvSpPr>
          <p:cNvPr id="7" name="文本框 6">
            <a:extLst>
              <a:ext uri="{FF2B5EF4-FFF2-40B4-BE49-F238E27FC236}">
                <a16:creationId xmlns:a16="http://schemas.microsoft.com/office/drawing/2014/main" id="{AEC2A39D-7AEC-4956-A3A0-25863D8B07C5}"/>
              </a:ext>
            </a:extLst>
          </p:cNvPr>
          <p:cNvSpPr txBox="1"/>
          <p:nvPr/>
        </p:nvSpPr>
        <p:spPr>
          <a:xfrm>
            <a:off x="10182808" y="3391674"/>
            <a:ext cx="951722" cy="477054"/>
          </a:xfrm>
          <a:prstGeom prst="rect">
            <a:avLst/>
          </a:prstGeom>
          <a:noFill/>
        </p:spPr>
        <p:txBody>
          <a:bodyPr wrap="square" rtlCol="0">
            <a:spAutoFit/>
          </a:bodyPr>
          <a:lstStyle/>
          <a:p>
            <a:r>
              <a:rPr lang="en-US" altLang="zh-CN" sz="2500" b="1" dirty="0"/>
              <a:t>σ</a:t>
            </a:r>
            <a:r>
              <a:rPr lang="en-US" altLang="zh-CN" sz="2500" b="1" baseline="-25000" dirty="0"/>
              <a:t>2</a:t>
            </a:r>
            <a:endParaRPr lang="zh-CN" altLang="en-US" sz="2500" b="1" dirty="0"/>
          </a:p>
        </p:txBody>
      </p:sp>
      <p:sp>
        <p:nvSpPr>
          <p:cNvPr id="8" name="文本框 7">
            <a:extLst>
              <a:ext uri="{FF2B5EF4-FFF2-40B4-BE49-F238E27FC236}">
                <a16:creationId xmlns:a16="http://schemas.microsoft.com/office/drawing/2014/main" id="{570760A0-015F-4CF0-BEA9-6BEEF0877DB8}"/>
              </a:ext>
            </a:extLst>
          </p:cNvPr>
          <p:cNvSpPr txBox="1"/>
          <p:nvPr/>
        </p:nvSpPr>
        <p:spPr>
          <a:xfrm>
            <a:off x="10319112" y="3882795"/>
            <a:ext cx="2289111" cy="861774"/>
          </a:xfrm>
          <a:prstGeom prst="rect">
            <a:avLst/>
          </a:prstGeom>
          <a:noFill/>
        </p:spPr>
        <p:txBody>
          <a:bodyPr wrap="square" rtlCol="0">
            <a:spAutoFit/>
          </a:bodyPr>
          <a:lstStyle/>
          <a:p>
            <a:r>
              <a:rPr lang="en-US" altLang="zh-CN" sz="2500" b="1" dirty="0"/>
              <a:t>exp(κx</a:t>
            </a:r>
            <a:r>
              <a:rPr lang="en-US" altLang="zh-CN" sz="2500" b="1" baseline="-25000" dirty="0"/>
              <a:t>3</a:t>
            </a:r>
            <a:r>
              <a:rPr lang="en-US" altLang="zh-CN" sz="2500" b="1" dirty="0"/>
              <a:t>+</a:t>
            </a:r>
            <a:r>
              <a:rPr lang="zh-CN" altLang="en-US" sz="2500" b="1" dirty="0">
                <a:sym typeface="Symbol" panose="05050102010706020507" pitchFamily="18" charset="2"/>
              </a:rPr>
              <a:t></a:t>
            </a:r>
            <a:r>
              <a:rPr lang="en-US" altLang="zh-CN" sz="2500" b="1" baseline="-25000" dirty="0">
                <a:sym typeface="Symbol" panose="05050102010706020507" pitchFamily="18" charset="2"/>
              </a:rPr>
              <a:t>2</a:t>
            </a:r>
            <a:r>
              <a:rPr lang="en-US" altLang="zh-CN" sz="2500" b="1" dirty="0">
                <a:sym typeface="Symbol" panose="05050102010706020507" pitchFamily="18" charset="2"/>
              </a:rPr>
              <a:t>)</a:t>
            </a:r>
            <a:endParaRPr lang="zh-CN" altLang="en-US" sz="2500" b="1" dirty="0"/>
          </a:p>
          <a:p>
            <a:endParaRPr lang="zh-CN" altLang="en-US" sz="2500" b="1" dirty="0"/>
          </a:p>
        </p:txBody>
      </p:sp>
      <p:sp>
        <p:nvSpPr>
          <p:cNvPr id="9" name="文本框 8">
            <a:extLst>
              <a:ext uri="{FF2B5EF4-FFF2-40B4-BE49-F238E27FC236}">
                <a16:creationId xmlns:a16="http://schemas.microsoft.com/office/drawing/2014/main" id="{6D0F8547-1C89-41C3-87B5-928CCE01A4D2}"/>
              </a:ext>
            </a:extLst>
          </p:cNvPr>
          <p:cNvSpPr txBox="1"/>
          <p:nvPr/>
        </p:nvSpPr>
        <p:spPr>
          <a:xfrm>
            <a:off x="10465836" y="4357772"/>
            <a:ext cx="951722" cy="477054"/>
          </a:xfrm>
          <a:prstGeom prst="rect">
            <a:avLst/>
          </a:prstGeom>
          <a:noFill/>
        </p:spPr>
        <p:txBody>
          <a:bodyPr wrap="square" rtlCol="0">
            <a:spAutoFit/>
          </a:bodyPr>
          <a:lstStyle/>
          <a:p>
            <a:r>
              <a:rPr lang="en-US" altLang="zh-CN" sz="2500" b="1" dirty="0"/>
              <a:t>σ</a:t>
            </a:r>
            <a:r>
              <a:rPr lang="en-US" altLang="zh-CN" sz="2500" b="1" baseline="-25000" dirty="0"/>
              <a:t>3</a:t>
            </a:r>
            <a:endParaRPr lang="zh-CN" altLang="en-US" sz="2500" b="1" dirty="0"/>
          </a:p>
        </p:txBody>
      </p:sp>
      <p:sp>
        <p:nvSpPr>
          <p:cNvPr id="10" name="矩形 9">
            <a:extLst>
              <a:ext uri="{FF2B5EF4-FFF2-40B4-BE49-F238E27FC236}">
                <a16:creationId xmlns:a16="http://schemas.microsoft.com/office/drawing/2014/main" id="{D64E20B7-1564-43E4-BF94-D939656030B0}"/>
              </a:ext>
            </a:extLst>
          </p:cNvPr>
          <p:cNvSpPr/>
          <p:nvPr/>
        </p:nvSpPr>
        <p:spPr>
          <a:xfrm>
            <a:off x="7473820" y="4530608"/>
            <a:ext cx="438539" cy="304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365D75F-AF4D-47BB-981A-201B1911C634}"/>
              </a:ext>
            </a:extLst>
          </p:cNvPr>
          <p:cNvSpPr/>
          <p:nvPr/>
        </p:nvSpPr>
        <p:spPr>
          <a:xfrm>
            <a:off x="7492481" y="3478092"/>
            <a:ext cx="438539" cy="304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12C22023-1F40-43B7-A4E8-5A5878E86BF7}"/>
              </a:ext>
            </a:extLst>
          </p:cNvPr>
          <p:cNvSpPr txBox="1"/>
          <p:nvPr/>
        </p:nvSpPr>
        <p:spPr>
          <a:xfrm>
            <a:off x="433137" y="30218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Key Findings </a:t>
            </a:r>
          </a:p>
        </p:txBody>
      </p:sp>
      <p:sp>
        <p:nvSpPr>
          <p:cNvPr id="13" name="矩形 12">
            <a:extLst>
              <a:ext uri="{FF2B5EF4-FFF2-40B4-BE49-F238E27FC236}">
                <a16:creationId xmlns:a16="http://schemas.microsoft.com/office/drawing/2014/main" id="{1B78C448-F9AF-40C8-BE9D-861CE5F9F7B7}"/>
              </a:ext>
            </a:extLst>
          </p:cNvPr>
          <p:cNvSpPr/>
          <p:nvPr/>
        </p:nvSpPr>
        <p:spPr>
          <a:xfrm>
            <a:off x="1597088" y="5182433"/>
            <a:ext cx="8983825" cy="87357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Our modelling results offer a </a:t>
            </a:r>
            <a:r>
              <a:rPr lang="en-US" altLang="zh-CN" b="1" dirty="0">
                <a:latin typeface="Times New Roman" panose="02020603050405020304" pitchFamily="18" charset="0"/>
                <a:cs typeface="Times New Roman" panose="02020603050405020304" pitchFamily="18" charset="0"/>
              </a:rPr>
              <a:t>mechanistic explanation for the increase in error rate that we observed in the anxiety group.</a:t>
            </a:r>
          </a:p>
        </p:txBody>
      </p:sp>
    </p:spTree>
    <p:extLst>
      <p:ext uri="{BB962C8B-B14F-4D97-AF65-F5344CB8AC3E}">
        <p14:creationId xmlns:p14="http://schemas.microsoft.com/office/powerpoint/2010/main" val="2013001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4908884"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and ECG Recording </a:t>
            </a:r>
            <a:endParaRPr lang="zh-CN" altLang="en-US" sz="3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81323F0-B067-4B9F-AC3F-F0A2F24FE401}"/>
              </a:ext>
            </a:extLst>
          </p:cNvPr>
          <p:cNvSpPr txBox="1"/>
          <p:nvPr/>
        </p:nvSpPr>
        <p:spPr>
          <a:xfrm>
            <a:off x="689810" y="1295893"/>
            <a:ext cx="3874454"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Data collection</a:t>
            </a:r>
            <a:endParaRPr lang="zh-CN" altLang="en-US" sz="2500"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D170CB4C-31A5-4165-BFCE-8523400993F2}"/>
              </a:ext>
            </a:extLst>
          </p:cNvPr>
          <p:cNvSpPr/>
          <p:nvPr/>
        </p:nvSpPr>
        <p:spPr>
          <a:xfrm>
            <a:off x="786067" y="1794389"/>
            <a:ext cx="10491537" cy="861774"/>
          </a:xfrm>
          <a:prstGeom prst="rect">
            <a:avLst/>
          </a:prstGeom>
        </p:spPr>
        <p:txBody>
          <a:bodyPr wrap="square">
            <a:spAutoFit/>
          </a:bodyPr>
          <a:lstStyle/>
          <a:p>
            <a:pPr marL="342900" indent="-342900">
              <a:buFont typeface="Arial" panose="020B0604020202020204" pitchFamily="34" charset="0"/>
              <a:buChar char="•"/>
            </a:pPr>
            <a:r>
              <a:rPr lang="en-US" altLang="zh-CN" sz="2500" dirty="0" err="1">
                <a:latin typeface="Times New Roman" panose="02020603050405020304" pitchFamily="18" charset="0"/>
                <a:cs typeface="Times New Roman" panose="02020603050405020304" pitchFamily="18" charset="0"/>
              </a:rPr>
              <a:t>BioSemi</a:t>
            </a:r>
            <a:r>
              <a:rPr lang="en-US" altLang="zh-CN" sz="2500" dirty="0">
                <a:latin typeface="Times New Roman" panose="02020603050405020304" pitchFamily="18" charset="0"/>
                <a:cs typeface="Times New Roman" panose="02020603050405020304" pitchFamily="18" charset="0"/>
              </a:rPr>
              <a:t> </a:t>
            </a:r>
            <a:r>
              <a:rPr lang="en-US" altLang="zh-CN" sz="2500" dirty="0" err="1">
                <a:latin typeface="Times New Roman" panose="02020603050405020304" pitchFamily="18" charset="0"/>
                <a:cs typeface="Times New Roman" panose="02020603050405020304" pitchFamily="18" charset="0"/>
              </a:rPr>
              <a:t>ActiveTwo</a:t>
            </a:r>
            <a:r>
              <a:rPr lang="en-US" altLang="zh-CN" sz="2500" dirty="0">
                <a:latin typeface="Times New Roman" panose="02020603050405020304" pitchFamily="18" charset="0"/>
                <a:cs typeface="Times New Roman" panose="02020603050405020304" pitchFamily="18" charset="0"/>
              </a:rPr>
              <a:t> system (64 electrodes, extended international 10–20) </a:t>
            </a:r>
          </a:p>
          <a:p>
            <a:pPr marL="342900" indent="-34290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a sampling rate of 512 Hz.</a:t>
            </a:r>
          </a:p>
        </p:txBody>
      </p:sp>
      <p:sp>
        <p:nvSpPr>
          <p:cNvPr id="5" name="矩形 4">
            <a:extLst>
              <a:ext uri="{FF2B5EF4-FFF2-40B4-BE49-F238E27FC236}">
                <a16:creationId xmlns:a16="http://schemas.microsoft.com/office/drawing/2014/main" id="{EC177910-F284-4242-988F-0BD6F7F860C8}"/>
              </a:ext>
            </a:extLst>
          </p:cNvPr>
          <p:cNvSpPr/>
          <p:nvPr/>
        </p:nvSpPr>
        <p:spPr>
          <a:xfrm>
            <a:off x="786067" y="2918219"/>
            <a:ext cx="11004880" cy="3234219"/>
          </a:xfrm>
          <a:prstGeom prst="rect">
            <a:avLst/>
          </a:prstGeom>
        </p:spPr>
        <p:txBody>
          <a:bodyPr wrap="square">
            <a:spAutoFit/>
          </a:bodyPr>
          <a:lstStyle/>
          <a:p>
            <a:pPr lvl="0"/>
            <a:r>
              <a:rPr lang="en-US" altLang="zh-CN" sz="2500" b="1" dirty="0">
                <a:solidFill>
                  <a:prstClr val="black"/>
                </a:solidFill>
                <a:latin typeface="Times New Roman" panose="02020603050405020304" pitchFamily="18" charset="0"/>
                <a:cs typeface="Times New Roman" panose="02020603050405020304" pitchFamily="18" charset="0"/>
              </a:rPr>
              <a:t>ECG:</a:t>
            </a:r>
          </a:p>
          <a:p>
            <a:pPr marL="342900" lvl="0"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QRS-complex and its main peak, the R wave peak.</a:t>
            </a:r>
          </a:p>
          <a:p>
            <a:pPr marL="342900" lvl="0"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inter-beat interval: IBI: the difference intervals between consecutive R peaks</a:t>
            </a:r>
          </a:p>
          <a:p>
            <a:pPr marL="342900" lvl="0"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Coefficient of Variation (CV) : the latency of the R-peak</a:t>
            </a:r>
          </a:p>
          <a:p>
            <a:pPr marL="342900" lvl="0"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HRV : The CV of inter-beat intervals was used as a metric of heart rate variability for statistical testing and is termed HRV</a:t>
            </a:r>
          </a:p>
          <a:p>
            <a:pPr marL="800100" lvl="1" indent="-342900">
              <a:spcBef>
                <a:spcPts val="700"/>
              </a:spcBef>
              <a:buFont typeface="Arial" panose="020B0604020202020204" pitchFamily="34" charset="0"/>
              <a:buChar char="•"/>
            </a:pPr>
            <a:r>
              <a:rPr lang="en-US" altLang="zh-CN" sz="2500" dirty="0">
                <a:solidFill>
                  <a:prstClr val="black"/>
                </a:solidFill>
                <a:latin typeface="Times New Roman" panose="02020603050405020304" pitchFamily="18" charset="0"/>
                <a:cs typeface="Times New Roman" panose="02020603050405020304" pitchFamily="18" charset="0"/>
              </a:rPr>
              <a:t>block-wise state anxiety changes</a:t>
            </a:r>
          </a:p>
        </p:txBody>
      </p:sp>
      <p:pic>
        <p:nvPicPr>
          <p:cNvPr id="3" name="图片 2">
            <a:extLst>
              <a:ext uri="{FF2B5EF4-FFF2-40B4-BE49-F238E27FC236}">
                <a16:creationId xmlns:a16="http://schemas.microsoft.com/office/drawing/2014/main" id="{6771F0A6-8364-462B-8249-8ED40711C897}"/>
              </a:ext>
            </a:extLst>
          </p:cNvPr>
          <p:cNvPicPr>
            <a:picLocks noChangeAspect="1"/>
          </p:cNvPicPr>
          <p:nvPr/>
        </p:nvPicPr>
        <p:blipFill>
          <a:blip r:embed="rId3"/>
          <a:stretch>
            <a:fillRect/>
          </a:stretch>
        </p:blipFill>
        <p:spPr>
          <a:xfrm>
            <a:off x="8013282" y="1899044"/>
            <a:ext cx="3095625" cy="2038350"/>
          </a:xfrm>
          <a:prstGeom prst="rect">
            <a:avLst/>
          </a:prstGeom>
        </p:spPr>
      </p:pic>
    </p:spTree>
    <p:extLst>
      <p:ext uri="{BB962C8B-B14F-4D97-AF65-F5344CB8AC3E}">
        <p14:creationId xmlns:p14="http://schemas.microsoft.com/office/powerpoint/2010/main" val="353786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Results</a:t>
            </a:r>
          </a:p>
        </p:txBody>
      </p:sp>
      <p:pic>
        <p:nvPicPr>
          <p:cNvPr id="3" name="图片 2">
            <a:extLst>
              <a:ext uri="{FF2B5EF4-FFF2-40B4-BE49-F238E27FC236}">
                <a16:creationId xmlns:a16="http://schemas.microsoft.com/office/drawing/2014/main" id="{ADD0C4F2-773A-43D9-9CC0-282DA468025D}"/>
              </a:ext>
            </a:extLst>
          </p:cNvPr>
          <p:cNvPicPr>
            <a:picLocks noChangeAspect="1"/>
          </p:cNvPicPr>
          <p:nvPr/>
        </p:nvPicPr>
        <p:blipFill rotWithShape="1">
          <a:blip r:embed="rId3"/>
          <a:srcRect b="48843"/>
          <a:stretch/>
        </p:blipFill>
        <p:spPr>
          <a:xfrm>
            <a:off x="3202744" y="1828800"/>
            <a:ext cx="7447359" cy="3508310"/>
          </a:xfrm>
          <a:prstGeom prst="rect">
            <a:avLst/>
          </a:prstGeom>
        </p:spPr>
      </p:pic>
      <p:sp>
        <p:nvSpPr>
          <p:cNvPr id="4" name="矩形 3">
            <a:extLst>
              <a:ext uri="{FF2B5EF4-FFF2-40B4-BE49-F238E27FC236}">
                <a16:creationId xmlns:a16="http://schemas.microsoft.com/office/drawing/2014/main" id="{C3CB135C-7247-4486-AD97-F3E6C23B73B9}"/>
              </a:ext>
            </a:extLst>
          </p:cNvPr>
          <p:cNvSpPr/>
          <p:nvPr/>
        </p:nvSpPr>
        <p:spPr>
          <a:xfrm>
            <a:off x="1282025" y="2936624"/>
            <a:ext cx="1920719" cy="646331"/>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Block (p = 0.009)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Group (p = 0.04)</a:t>
            </a:r>
          </a:p>
        </p:txBody>
      </p:sp>
      <p:sp>
        <p:nvSpPr>
          <p:cNvPr id="5" name="矩形 4">
            <a:extLst>
              <a:ext uri="{FF2B5EF4-FFF2-40B4-BE49-F238E27FC236}">
                <a16:creationId xmlns:a16="http://schemas.microsoft.com/office/drawing/2014/main" id="{2C7EC48F-D04F-46EB-B4AE-8416CB29C511}"/>
              </a:ext>
            </a:extLst>
          </p:cNvPr>
          <p:cNvSpPr/>
          <p:nvPr/>
        </p:nvSpPr>
        <p:spPr>
          <a:xfrm>
            <a:off x="1160671" y="3906034"/>
            <a:ext cx="3345761"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lower HRV in anxiety</a:t>
            </a:r>
          </a:p>
        </p:txBody>
      </p:sp>
    </p:spTree>
    <p:extLst>
      <p:ext uri="{BB962C8B-B14F-4D97-AF65-F5344CB8AC3E}">
        <p14:creationId xmlns:p14="http://schemas.microsoft.com/office/powerpoint/2010/main" val="53846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02181"/>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C177910-F284-4242-988F-0BD6F7F860C8}"/>
              </a:ext>
            </a:extLst>
          </p:cNvPr>
          <p:cNvSpPr/>
          <p:nvPr/>
        </p:nvSpPr>
        <p:spPr>
          <a:xfrm>
            <a:off x="935681" y="2896309"/>
            <a:ext cx="10615617" cy="2896755"/>
          </a:xfrm>
          <a:prstGeom prst="rect">
            <a:avLst/>
          </a:prstGeom>
        </p:spPr>
        <p:txBody>
          <a:bodyPr wrap="square">
            <a:spAutoFit/>
          </a:bodyPr>
          <a:lstStyle/>
          <a:p>
            <a:pPr marL="342900" lvl="0" indent="-342900">
              <a:lnSpc>
                <a:spcPct val="150000"/>
              </a:lnSpc>
              <a:buFont typeface="Wingdings" panose="05000000000000000000" pitchFamily="2" charset="2"/>
              <a:buChar char="u"/>
            </a:pPr>
            <a:r>
              <a:rPr lang="en-US" altLang="zh-CN" sz="2000" b="1" dirty="0">
                <a:solidFill>
                  <a:prstClr val="black"/>
                </a:solidFill>
                <a:latin typeface="Times New Roman" panose="02020603050405020304" pitchFamily="18" charset="0"/>
                <a:cs typeface="Times New Roman" panose="02020603050405020304" pitchFamily="18" charset="0"/>
              </a:rPr>
              <a:t>Signals:</a:t>
            </a:r>
          </a:p>
          <a:p>
            <a:pPr marL="800100" lvl="1" indent="-342900">
              <a:lnSpc>
                <a:spcPct val="150000"/>
              </a:lnSpc>
              <a:spcBef>
                <a:spcPts val="700"/>
              </a:spcBef>
              <a:buFont typeface="Arial" panose="020B0604020202020204" pitchFamily="34" charset="0"/>
              <a:buChar char="•"/>
            </a:pPr>
            <a:r>
              <a:rPr lang="en-US" altLang="zh-CN" sz="2000" b="1" dirty="0">
                <a:solidFill>
                  <a:prstClr val="black"/>
                </a:solidFill>
                <a:latin typeface="Times New Roman" panose="02020603050405020304" pitchFamily="18" charset="0"/>
                <a:cs typeface="Times New Roman" panose="02020603050405020304" pitchFamily="18" charset="0"/>
              </a:rPr>
              <a:t>Error Related Negativity(ERN</a:t>
            </a:r>
            <a:r>
              <a:rPr lang="en-US" altLang="zh-CN" sz="2000" dirty="0">
                <a:solidFill>
                  <a:prstClr val="black"/>
                </a:solidFill>
                <a:latin typeface="Times New Roman" panose="02020603050405020304" pitchFamily="18" charset="0"/>
                <a:cs typeface="Times New Roman" panose="02020603050405020304" pitchFamily="18" charset="0"/>
              </a:rPr>
              <a:t>): an event-related potential(ERP) triggered by overt errors around 100ms</a:t>
            </a:r>
          </a:p>
          <a:p>
            <a:pPr marL="800100" lvl="1" indent="-342900">
              <a:lnSpc>
                <a:spcPct val="150000"/>
              </a:lnSpc>
              <a:buFont typeface="Arial" panose="020B0604020202020204" pitchFamily="34" charset="0"/>
              <a:buChar char="•"/>
            </a:pPr>
            <a:r>
              <a:rPr lang="en-US" altLang="zh-CN" sz="2000" b="1" dirty="0">
                <a:solidFill>
                  <a:prstClr val="black"/>
                </a:solidFill>
                <a:latin typeface="Times New Roman" panose="02020603050405020304" pitchFamily="18" charset="0"/>
                <a:cs typeface="Times New Roman" panose="02020603050405020304" pitchFamily="18" charset="0"/>
              </a:rPr>
              <a:t>Feedback ERN(</a:t>
            </a:r>
            <a:r>
              <a:rPr lang="en-US" altLang="zh-CN" sz="2000" b="1" dirty="0" err="1">
                <a:solidFill>
                  <a:prstClr val="black"/>
                </a:solidFill>
                <a:latin typeface="Times New Roman" panose="02020603050405020304" pitchFamily="18" charset="0"/>
                <a:cs typeface="Times New Roman" panose="02020603050405020304" pitchFamily="18" charset="0"/>
              </a:rPr>
              <a:t>fERN</a:t>
            </a:r>
            <a:r>
              <a:rPr lang="en-US" altLang="zh-CN" sz="2000" b="1" dirty="0">
                <a:solidFill>
                  <a:prstClr val="black"/>
                </a:solidFill>
                <a:latin typeface="Times New Roman" panose="02020603050405020304" pitchFamily="18" charset="0"/>
                <a:cs typeface="Times New Roman" panose="02020603050405020304" pitchFamily="18" charset="0"/>
              </a:rPr>
              <a:t>): </a:t>
            </a:r>
            <a:r>
              <a:rPr lang="en-US" altLang="zh-CN" sz="2000" dirty="0">
                <a:solidFill>
                  <a:prstClr val="black"/>
                </a:solidFill>
                <a:latin typeface="Times New Roman" panose="02020603050405020304" pitchFamily="18" charset="0"/>
                <a:cs typeface="Times New Roman" panose="02020603050405020304" pitchFamily="18" charset="0"/>
              </a:rPr>
              <a:t>follows negative feedback around 250ms (Bayesian surprise</a:t>
            </a:r>
            <a:r>
              <a:rPr lang="zh-CN" altLang="en-US" sz="2000" dirty="0">
                <a:solidFill>
                  <a:prstClr val="black"/>
                </a:solidFill>
                <a:latin typeface="Times New Roman" panose="02020603050405020304" pitchFamily="18" charset="0"/>
                <a:cs typeface="Times New Roman" panose="02020603050405020304" pitchFamily="18" charset="0"/>
              </a:rPr>
              <a:t>）</a:t>
            </a:r>
            <a:endParaRPr lang="en-US" altLang="zh-CN" sz="2000" dirty="0">
              <a:solidFill>
                <a:prstClr val="black"/>
              </a:solidFill>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000" b="1" dirty="0">
                <a:solidFill>
                  <a:prstClr val="black"/>
                </a:solidFill>
                <a:latin typeface="Times New Roman" panose="02020603050405020304" pitchFamily="18" charset="0"/>
                <a:cs typeface="Times New Roman" panose="02020603050405020304" pitchFamily="18" charset="0"/>
              </a:rPr>
              <a:t>P300: </a:t>
            </a:r>
            <a:r>
              <a:rPr lang="en-US" altLang="zh-CN" sz="2000" dirty="0">
                <a:solidFill>
                  <a:prstClr val="black"/>
                </a:solidFill>
                <a:latin typeface="Times New Roman" panose="02020603050405020304" pitchFamily="18" charset="0"/>
                <a:cs typeface="Times New Roman" panose="02020603050405020304" pitchFamily="18" charset="0"/>
              </a:rPr>
              <a:t>sensitive to reward PEs, valence, and surprise (peaking between 250−500 </a:t>
            </a:r>
            <a:r>
              <a:rPr lang="en-US" altLang="zh-CN" sz="2000" dirty="0" err="1">
                <a:solidFill>
                  <a:prstClr val="black"/>
                </a:solidFill>
                <a:latin typeface="Times New Roman" panose="02020603050405020304" pitchFamily="18" charset="0"/>
                <a:cs typeface="Times New Roman" panose="02020603050405020304" pitchFamily="18" charset="0"/>
              </a:rPr>
              <a:t>ms</a:t>
            </a:r>
            <a:r>
              <a:rPr lang="en-US" altLang="zh-CN" sz="2000" dirty="0">
                <a:solidFill>
                  <a:prstClr val="black"/>
                </a:solidFill>
                <a:latin typeface="Times New Roman" panose="02020603050405020304" pitchFamily="18" charset="0"/>
                <a:cs typeface="Times New Roman" panose="02020603050405020304" pitchFamily="18" charset="0"/>
              </a:rPr>
              <a:t> with a parietal topography</a:t>
            </a:r>
          </a:p>
        </p:txBody>
      </p:sp>
      <p:sp>
        <p:nvSpPr>
          <p:cNvPr id="3" name="矩形 2">
            <a:extLst>
              <a:ext uri="{FF2B5EF4-FFF2-40B4-BE49-F238E27FC236}">
                <a16:creationId xmlns:a16="http://schemas.microsoft.com/office/drawing/2014/main" id="{4003694C-BF31-4449-BF16-95E52ED3A88F}"/>
              </a:ext>
            </a:extLst>
          </p:cNvPr>
          <p:cNvSpPr/>
          <p:nvPr/>
        </p:nvSpPr>
        <p:spPr>
          <a:xfrm>
            <a:off x="935681" y="1284535"/>
            <a:ext cx="11377616" cy="1428596"/>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000" b="1" dirty="0">
                <a:latin typeface="Times New Roman" panose="02020603050405020304" pitchFamily="18" charset="0"/>
                <a:cs typeface="Times New Roman" panose="02020603050405020304" pitchFamily="18" charset="0"/>
              </a:rPr>
              <a:t>Process</a:t>
            </a:r>
          </a:p>
          <a:p>
            <a:pPr marL="800100" lvl="1" indent="-34290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downsampled</a:t>
            </a:r>
            <a:r>
              <a:rPr lang="en-US" altLang="zh-CN" sz="2000" dirty="0">
                <a:latin typeface="Times New Roman" panose="02020603050405020304" pitchFamily="18" charset="0"/>
                <a:cs typeface="Times New Roman" panose="02020603050405020304" pitchFamily="18" charset="0"/>
              </a:rPr>
              <a:t> to 256 Hz, lowpass filtered at 30Hz and converted to SPM 12</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64 channels and 168 time points using a voxel size of 4.2 mm × 5.4 mm × 4 </a:t>
            </a:r>
            <a:r>
              <a:rPr lang="en-US" altLang="zh-CN" sz="2000" dirty="0" err="1">
                <a:latin typeface="Times New Roman" panose="02020603050405020304" pitchFamily="18" charset="0"/>
                <a:cs typeface="Times New Roman" panose="02020603050405020304" pitchFamily="18" charset="0"/>
              </a:rPr>
              <a:t>ms</a:t>
            </a:r>
            <a:endParaRPr lang="en-US" altLang="zh-C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3124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02181"/>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a:t>
            </a:r>
          </a:p>
        </p:txBody>
      </p:sp>
      <p:sp>
        <p:nvSpPr>
          <p:cNvPr id="3" name="矩形 2">
            <a:extLst>
              <a:ext uri="{FF2B5EF4-FFF2-40B4-BE49-F238E27FC236}">
                <a16:creationId xmlns:a16="http://schemas.microsoft.com/office/drawing/2014/main" id="{EECE58EB-2713-4156-9880-03AC1DF4E40A}"/>
              </a:ext>
            </a:extLst>
          </p:cNvPr>
          <p:cNvSpPr/>
          <p:nvPr/>
        </p:nvSpPr>
        <p:spPr>
          <a:xfrm>
            <a:off x="772966" y="1531493"/>
            <a:ext cx="10871638" cy="4639860"/>
          </a:xfrm>
          <a:prstGeom prst="rect">
            <a:avLst/>
          </a:prstGeom>
        </p:spPr>
        <p:txBody>
          <a:bodyPr wrap="square">
            <a:spAutoFit/>
          </a:bodyPr>
          <a:lstStyle/>
          <a:p>
            <a:pPr marL="342900" indent="-342900">
              <a:lnSpc>
                <a:spcPct val="150000"/>
              </a:lnSpc>
              <a:buFont typeface="Wingdings" panose="05000000000000000000" pitchFamily="2" charset="2"/>
              <a:buChar char="u"/>
            </a:pPr>
            <a:r>
              <a:rPr lang="en-US" altLang="zh-CN" sz="2500" b="1" dirty="0">
                <a:latin typeface="Times New Roman" panose="02020603050405020304" pitchFamily="18" charset="0"/>
                <a:cs typeface="Times New Roman" panose="02020603050405020304" pitchFamily="18" charset="0"/>
              </a:rPr>
              <a:t>Outcome (lose versus win) on the EEG signals (the </a:t>
            </a:r>
            <a:r>
              <a:rPr lang="en-US" altLang="zh-CN" sz="2500" b="1" dirty="0" err="1">
                <a:latin typeface="Times New Roman" panose="02020603050405020304" pitchFamily="18" charset="0"/>
                <a:cs typeface="Times New Roman" panose="02020603050405020304" pitchFamily="18" charset="0"/>
              </a:rPr>
              <a:t>fERN</a:t>
            </a:r>
            <a:r>
              <a:rPr lang="en-US" altLang="zh-CN" sz="2500" b="1" dirty="0">
                <a:latin typeface="Times New Roman" panose="02020603050405020304" pitchFamily="18" charset="0"/>
                <a:cs typeface="Times New Roman" panose="02020603050405020304" pitchFamily="18" charset="0"/>
              </a:rPr>
              <a:t> and P300 )</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Window :100 ——1000 </a:t>
            </a:r>
            <a:r>
              <a:rPr lang="en-US" altLang="zh-CN" sz="2500" dirty="0" err="1">
                <a:latin typeface="Times New Roman" panose="02020603050405020304" pitchFamily="18" charset="0"/>
                <a:cs typeface="Times New Roman" panose="02020603050405020304" pitchFamily="18" charset="0"/>
              </a:rPr>
              <a:t>ms</a:t>
            </a:r>
            <a:r>
              <a:rPr lang="zh-CN" altLang="en-US" sz="2500" dirty="0">
                <a:latin typeface="Times New Roman" panose="02020603050405020304" pitchFamily="18" charset="0"/>
                <a:cs typeface="Times New Roman" panose="02020603050405020304" pitchFamily="18" charset="0"/>
              </a:rPr>
              <a:t> </a:t>
            </a:r>
            <a:r>
              <a:rPr lang="en-US" altLang="zh-CN" sz="2500" dirty="0">
                <a:latin typeface="Times New Roman" panose="02020603050405020304" pitchFamily="18" charset="0"/>
                <a:cs typeface="Times New Roman" panose="02020603050405020304" pitchFamily="18" charset="0"/>
              </a:rPr>
              <a:t>(includes the latency of those previously reported ERP components.</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Permutation tests with a cluster-based threshold correction to control the family-wise error (FWE) at level 0.05 (dependent samples t-test, 5000 iterations).</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baseline-correction: subtract the mean activation during the baseline period from -200 </a:t>
            </a:r>
            <a:r>
              <a:rPr lang="en-US" altLang="zh-CN" sz="2500" dirty="0" err="1">
                <a:latin typeface="Times New Roman" panose="02020603050405020304" pitchFamily="18" charset="0"/>
                <a:cs typeface="Times New Roman" panose="02020603050405020304" pitchFamily="18" charset="0"/>
              </a:rPr>
              <a:t>ms</a:t>
            </a:r>
            <a:r>
              <a:rPr lang="en-US" altLang="zh-CN" sz="2500" dirty="0">
                <a:latin typeface="Times New Roman" panose="02020603050405020304" pitchFamily="18" charset="0"/>
                <a:cs typeface="Times New Roman" panose="02020603050405020304" pitchFamily="18" charset="0"/>
              </a:rPr>
              <a:t> to 0 </a:t>
            </a:r>
            <a:r>
              <a:rPr lang="en-US" altLang="zh-CN" sz="2500" dirty="0" err="1">
                <a:latin typeface="Times New Roman" panose="02020603050405020304" pitchFamily="18" charset="0"/>
                <a:cs typeface="Times New Roman" panose="02020603050405020304" pitchFamily="18" charset="0"/>
              </a:rPr>
              <a:t>ms</a:t>
            </a:r>
            <a:endParaRPr lang="en-US" altLang="zh-C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1938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4756879-38EC-4FFB-8C76-4129C536B8E9}"/>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Introduction</a:t>
            </a:r>
            <a:endParaRPr lang="zh-CN" altLang="en-US" sz="3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7D42D2AD-069E-4F18-B179-5CB161EE516C}"/>
              </a:ext>
            </a:extLst>
          </p:cNvPr>
          <p:cNvSpPr/>
          <p:nvPr/>
        </p:nvSpPr>
        <p:spPr>
          <a:xfrm>
            <a:off x="1333923" y="1395062"/>
            <a:ext cx="10245039" cy="233153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three types of uncertainty during decision-making and learning</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expected (irreducible) uncertainty</a:t>
            </a:r>
          </a:p>
          <a:p>
            <a:pPr marL="800100" lvl="1"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estimation (informational) uncertainty</a:t>
            </a:r>
          </a:p>
          <a:p>
            <a:pPr marL="800100" lvl="1" indent="-342900">
              <a:lnSpc>
                <a:spcPct val="150000"/>
              </a:lnSpc>
              <a:buFont typeface="Arial" panose="020B0604020202020204" pitchFamily="34" charset="0"/>
              <a:buChar char="•"/>
            </a:pPr>
            <a:r>
              <a:rPr lang="en-US" altLang="zh-CN" sz="2500" dirty="0">
                <a:solidFill>
                  <a:srgbClr val="FF0000"/>
                </a:solidFill>
                <a:latin typeface="Times New Roman" panose="02020603050405020304" pitchFamily="18" charset="0"/>
                <a:cs typeface="Times New Roman" panose="02020603050405020304" pitchFamily="18" charset="0"/>
              </a:rPr>
              <a:t>unexpected (environmental) uncertainty</a:t>
            </a:r>
          </a:p>
        </p:txBody>
      </p:sp>
      <p:grpSp>
        <p:nvGrpSpPr>
          <p:cNvPr id="15" name="组合 14">
            <a:extLst>
              <a:ext uri="{FF2B5EF4-FFF2-40B4-BE49-F238E27FC236}">
                <a16:creationId xmlns:a16="http://schemas.microsoft.com/office/drawing/2014/main" id="{139546BA-DD7C-4A29-A02A-4177F7BF0E9A}"/>
              </a:ext>
            </a:extLst>
          </p:cNvPr>
          <p:cNvGrpSpPr/>
          <p:nvPr/>
        </p:nvGrpSpPr>
        <p:grpSpPr>
          <a:xfrm>
            <a:off x="8084552" y="2381076"/>
            <a:ext cx="3713504" cy="3450981"/>
            <a:chOff x="8084552" y="2381076"/>
            <a:chExt cx="3713504" cy="3450981"/>
          </a:xfrm>
        </p:grpSpPr>
        <p:sp>
          <p:nvSpPr>
            <p:cNvPr id="16" name="文本框 15">
              <a:extLst>
                <a:ext uri="{FF2B5EF4-FFF2-40B4-BE49-F238E27FC236}">
                  <a16:creationId xmlns:a16="http://schemas.microsoft.com/office/drawing/2014/main" id="{D3D4E9FD-929C-4F7D-9781-B09C823664C0}"/>
                </a:ext>
              </a:extLst>
            </p:cNvPr>
            <p:cNvSpPr txBox="1"/>
            <p:nvPr/>
          </p:nvSpPr>
          <p:spPr>
            <a:xfrm>
              <a:off x="8320848" y="2931758"/>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en-US" altLang="zh-CN" dirty="0">
                  <a:solidFill>
                    <a:srgbClr val="00B050"/>
                  </a:solidFill>
                  <a:latin typeface="Times New Roman" panose="02020603050405020304" pitchFamily="18" charset="0"/>
                  <a:cs typeface="Times New Roman" panose="02020603050405020304" pitchFamily="18" charset="0"/>
                </a:rPr>
                <a:t>   :  3</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6132101F-5182-4BD4-960E-BFA9BF7DB202}"/>
                </a:ext>
              </a:extLst>
            </p:cNvPr>
            <p:cNvSpPr txBox="1"/>
            <p:nvPr/>
          </p:nvSpPr>
          <p:spPr>
            <a:xfrm>
              <a:off x="8454587" y="5185726"/>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2</a:t>
              </a:r>
              <a:r>
                <a:rPr lang="en-US" altLang="zh-CN" dirty="0">
                  <a:solidFill>
                    <a:srgbClr val="00B050"/>
                  </a:solidFill>
                  <a:latin typeface="Times New Roman" panose="02020603050405020304" pitchFamily="18" charset="0"/>
                  <a:cs typeface="Times New Roman" panose="02020603050405020304" pitchFamily="18" charset="0"/>
                </a:rPr>
                <a:t>   :  8</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BE17FA3D-29DE-41C1-A36C-BDB9BD643CC7}"/>
                </a:ext>
              </a:extLst>
            </p:cNvPr>
            <p:cNvSpPr txBox="1"/>
            <p:nvPr/>
          </p:nvSpPr>
          <p:spPr>
            <a:xfrm>
              <a:off x="8084552" y="2381076"/>
              <a:ext cx="185179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Third information </a:t>
              </a:r>
              <a:endParaRPr lang="zh-CN" altLang="en-US" dirty="0">
                <a:latin typeface="Times New Roman" panose="02020603050405020304" pitchFamily="18" charset="0"/>
                <a:cs typeface="Times New Roman" panose="02020603050405020304" pitchFamily="18" charset="0"/>
              </a:endParaRPr>
            </a:p>
          </p:txBody>
        </p:sp>
        <p:sp>
          <p:nvSpPr>
            <p:cNvPr id="19" name="箭头: 下 18">
              <a:extLst>
                <a:ext uri="{FF2B5EF4-FFF2-40B4-BE49-F238E27FC236}">
                  <a16:creationId xmlns:a16="http://schemas.microsoft.com/office/drawing/2014/main" id="{9A07EB50-C719-49AA-B104-A5BD52B4D507}"/>
                </a:ext>
              </a:extLst>
            </p:cNvPr>
            <p:cNvSpPr/>
            <p:nvPr/>
          </p:nvSpPr>
          <p:spPr>
            <a:xfrm>
              <a:off x="8604304" y="3663256"/>
              <a:ext cx="716128" cy="123734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7136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292851"/>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a:t>
            </a:r>
          </a:p>
        </p:txBody>
      </p:sp>
      <p:pic>
        <p:nvPicPr>
          <p:cNvPr id="5" name="Picture 4">
            <a:extLst>
              <a:ext uri="{FF2B5EF4-FFF2-40B4-BE49-F238E27FC236}">
                <a16:creationId xmlns:a16="http://schemas.microsoft.com/office/drawing/2014/main" id="{697B71CE-4B14-4886-B503-8EB7CCAAA5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0506" y="922379"/>
            <a:ext cx="6094853" cy="4604999"/>
          </a:xfrm>
          <a:prstGeom prst="rect">
            <a:avLst/>
          </a:prstGeom>
          <a:noFill/>
          <a:ln>
            <a:noFill/>
          </a:ln>
        </p:spPr>
      </p:pic>
      <p:sp>
        <p:nvSpPr>
          <p:cNvPr id="3" name="矩形 2">
            <a:extLst>
              <a:ext uri="{FF2B5EF4-FFF2-40B4-BE49-F238E27FC236}">
                <a16:creationId xmlns:a16="http://schemas.microsoft.com/office/drawing/2014/main" id="{9F3A00D7-FB03-49EB-A91C-E4E839AFA3BA}"/>
              </a:ext>
            </a:extLst>
          </p:cNvPr>
          <p:cNvSpPr/>
          <p:nvPr/>
        </p:nvSpPr>
        <p:spPr>
          <a:xfrm>
            <a:off x="6323045" y="1696914"/>
            <a:ext cx="6096000" cy="3828227"/>
          </a:xfrm>
          <a:prstGeom prst="rect">
            <a:avLst/>
          </a:prstGeom>
        </p:spPr>
        <p:txBody>
          <a:bodyPr>
            <a:spAutoFit/>
          </a:bodyPr>
          <a:lstStyle/>
          <a:p>
            <a:pPr marL="285750" indent="-285750">
              <a:lnSpc>
                <a:spcPct val="150000"/>
              </a:lnSpc>
              <a:buFont typeface="Wingdings" panose="05000000000000000000" pitchFamily="2" charset="2"/>
              <a:buChar char="u"/>
            </a:pPr>
            <a:r>
              <a:rPr lang="zh-CN" altLang="en-US" sz="2000" b="1" dirty="0">
                <a:latin typeface="Times New Roman" panose="02020603050405020304" pitchFamily="18" charset="0"/>
                <a:cs typeface="Times New Roman" panose="02020603050405020304" pitchFamily="18" charset="0"/>
              </a:rPr>
              <a:t>Cluster-based random permutation </a:t>
            </a:r>
            <a:endParaRPr lang="en-US" altLang="zh-CN" sz="2000" b="1" dirty="0">
              <a:latin typeface="Times New Roman" panose="02020603050405020304" pitchFamily="18" charset="0"/>
              <a:cs typeface="Times New Roman" panose="02020603050405020304" pitchFamily="18" charset="0"/>
            </a:endParaRPr>
          </a:p>
          <a:p>
            <a:pPr lvl="1">
              <a:lnSpc>
                <a:spcPct val="150000"/>
              </a:lnSpc>
            </a:pPr>
            <a:r>
              <a:rPr lang="zh-CN" altLang="en-US" dirty="0">
                <a:latin typeface="Times New Roman" panose="02020603050405020304" pitchFamily="18" charset="0"/>
                <a:cs typeface="Times New Roman" panose="02020603050405020304" pitchFamily="18" charset="0"/>
              </a:rPr>
              <a:t>N = 42: two significant clusters at level p &lt; 0.025.</a:t>
            </a:r>
            <a:endParaRPr lang="en-US" altLang="zh-CN"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p"/>
            </a:pPr>
            <a:r>
              <a:rPr lang="zh-CN" altLang="en-US" dirty="0">
                <a:latin typeface="Times New Roman" panose="02020603050405020304" pitchFamily="18" charset="0"/>
                <a:cs typeface="Times New Roman" panose="02020603050405020304" pitchFamily="18" charset="0"/>
              </a:rPr>
              <a:t> 200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350 ms post outcome</a:t>
            </a:r>
            <a:endParaRPr lang="en-US" altLang="zh-CN"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Losing </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more negative ERP </a:t>
            </a:r>
            <a:r>
              <a:rPr lang="en-US" altLang="zh-CN" dirty="0">
                <a:latin typeface="Times New Roman" panose="02020603050405020304" pitchFamily="18" charset="0"/>
                <a:cs typeface="Times New Roman" panose="02020603050405020304" pitchFamily="18" charset="0"/>
              </a:rPr>
              <a:t>amplitude</a:t>
            </a:r>
            <a:r>
              <a:rPr lang="zh-CN" altLang="en-US" dirty="0">
                <a:latin typeface="Times New Roman" panose="02020603050405020304" pitchFamily="18" charset="0"/>
                <a:cs typeface="Times New Roman" panose="02020603050405020304" pitchFamily="18" charset="0"/>
              </a:rPr>
              <a:t>(negative cluster, p = 0.003)</a:t>
            </a:r>
            <a:endParaRPr lang="en-US" altLang="zh-CN"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centro-parietal distribution </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broader central, frontal, temporal, and parietal electrode regions, </a:t>
            </a:r>
            <a:endParaRPr lang="en-US" altLang="zh-CN"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occurring approximately in line with the fERN ERP . </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05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292851"/>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a:t>
            </a:r>
          </a:p>
        </p:txBody>
      </p:sp>
      <p:pic>
        <p:nvPicPr>
          <p:cNvPr id="5" name="Picture 4">
            <a:extLst>
              <a:ext uri="{FF2B5EF4-FFF2-40B4-BE49-F238E27FC236}">
                <a16:creationId xmlns:a16="http://schemas.microsoft.com/office/drawing/2014/main" id="{697B71CE-4B14-4886-B503-8EB7CCAAA5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0506" y="922379"/>
            <a:ext cx="6094853" cy="4604999"/>
          </a:xfrm>
          <a:prstGeom prst="rect">
            <a:avLst/>
          </a:prstGeom>
          <a:noFill/>
          <a:ln>
            <a:noFill/>
          </a:ln>
        </p:spPr>
      </p:pic>
      <p:sp>
        <p:nvSpPr>
          <p:cNvPr id="3" name="矩形 2">
            <a:extLst>
              <a:ext uri="{FF2B5EF4-FFF2-40B4-BE49-F238E27FC236}">
                <a16:creationId xmlns:a16="http://schemas.microsoft.com/office/drawing/2014/main" id="{9F3A00D7-FB03-49EB-A91C-E4E839AFA3BA}"/>
              </a:ext>
            </a:extLst>
          </p:cNvPr>
          <p:cNvSpPr/>
          <p:nvPr/>
        </p:nvSpPr>
        <p:spPr>
          <a:xfrm>
            <a:off x="6323045" y="1696914"/>
            <a:ext cx="5470849" cy="3412729"/>
          </a:xfrm>
          <a:prstGeom prst="rect">
            <a:avLst/>
          </a:prstGeom>
        </p:spPr>
        <p:txBody>
          <a:bodyPr wrap="square">
            <a:spAutoFit/>
          </a:bodyPr>
          <a:lstStyle/>
          <a:p>
            <a:pPr marL="285750" indent="-285750">
              <a:lnSpc>
                <a:spcPct val="150000"/>
              </a:lnSpc>
              <a:buFont typeface="Wingdings" panose="05000000000000000000" pitchFamily="2" charset="2"/>
              <a:buChar char="u"/>
            </a:pPr>
            <a:r>
              <a:rPr lang="zh-CN" altLang="en-US" sz="2000" b="1" dirty="0">
                <a:latin typeface="Times New Roman" panose="02020603050405020304" pitchFamily="18" charset="0"/>
                <a:cs typeface="Times New Roman" panose="02020603050405020304" pitchFamily="18" charset="0"/>
              </a:rPr>
              <a:t>Cluster-based random permutation </a:t>
            </a:r>
            <a:endParaRPr lang="en-US" altLang="zh-CN" sz="2000" b="1" dirty="0">
              <a:latin typeface="Times New Roman" panose="02020603050405020304" pitchFamily="18" charset="0"/>
              <a:cs typeface="Times New Roman" panose="02020603050405020304" pitchFamily="18" charset="0"/>
            </a:endParaRPr>
          </a:p>
          <a:p>
            <a:pPr lvl="1">
              <a:lnSpc>
                <a:spcPct val="150000"/>
              </a:lnSpc>
            </a:pPr>
            <a:r>
              <a:rPr lang="zh-CN" altLang="en-US" dirty="0">
                <a:latin typeface="Times New Roman" panose="02020603050405020304" pitchFamily="18" charset="0"/>
                <a:cs typeface="Times New Roman" panose="02020603050405020304" pitchFamily="18" charset="0"/>
              </a:rPr>
              <a:t>N = 42: two significant clusters at level p &lt; 0.025.</a:t>
            </a:r>
            <a:endParaRPr lang="en-US" altLang="zh-CN" dirty="0">
              <a:latin typeface="Times New Roman" panose="02020603050405020304" pitchFamily="18" charset="0"/>
              <a:cs typeface="Times New Roman" panose="02020603050405020304" pitchFamily="18" charset="0"/>
            </a:endParaRPr>
          </a:p>
          <a:p>
            <a:pPr marL="800100" lvl="1" indent="-342900">
              <a:lnSpc>
                <a:spcPct val="150000"/>
              </a:lnSpc>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350——860 </a:t>
            </a:r>
            <a:r>
              <a:rPr lang="en-US" altLang="zh-CN" dirty="0" err="1">
                <a:latin typeface="Times New Roman" panose="02020603050405020304" pitchFamily="18" charset="0"/>
                <a:cs typeface="Times New Roman" panose="02020603050405020304" pitchFamily="18" charset="0"/>
              </a:rPr>
              <a:t>ms</a:t>
            </a:r>
            <a:endParaRPr lang="en-US" altLang="zh-CN" dirty="0">
              <a:latin typeface="Times New Roman" panose="02020603050405020304" pitchFamily="18" charset="0"/>
              <a:cs typeface="Times New Roman" panose="02020603050405020304" pitchFamily="18" charset="0"/>
            </a:endParaRPr>
          </a:p>
          <a:p>
            <a:pPr marL="1257300" lvl="2" indent="-34290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Losing : more positive amplitude (positive cluster, p = 0.0002). </a:t>
            </a:r>
          </a:p>
          <a:p>
            <a:pPr marL="1257300" lvl="2" indent="-34290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later latency,  from </a:t>
            </a:r>
            <a:r>
              <a:rPr lang="en-US" altLang="zh-CN" dirty="0" err="1">
                <a:latin typeface="Times New Roman" panose="02020603050405020304" pitchFamily="18" charset="0"/>
                <a:cs typeface="Times New Roman" panose="02020603050405020304" pitchFamily="18" charset="0"/>
              </a:rPr>
              <a:t>fronto</a:t>
            </a:r>
            <a:r>
              <a:rPr lang="en-US" altLang="zh-CN" dirty="0">
                <a:latin typeface="Times New Roman" panose="02020603050405020304" pitchFamily="18" charset="0"/>
                <a:cs typeface="Times New Roman" panose="02020603050405020304" pitchFamily="18" charset="0"/>
              </a:rPr>
              <a:t>-central electrodes to </a:t>
            </a:r>
            <a:r>
              <a:rPr lang="en-US" altLang="zh-CN" dirty="0" err="1">
                <a:latin typeface="Times New Roman" panose="02020603050405020304" pitchFamily="18" charset="0"/>
                <a:cs typeface="Times New Roman" panose="02020603050405020304" pitchFamily="18" charset="0"/>
              </a:rPr>
              <a:t>centro</a:t>
            </a:r>
            <a:r>
              <a:rPr lang="en-US" altLang="zh-CN" dirty="0">
                <a:latin typeface="Times New Roman" panose="02020603050405020304" pitchFamily="18" charset="0"/>
                <a:cs typeface="Times New Roman" panose="02020603050405020304" pitchFamily="18" charset="0"/>
              </a:rPr>
              <a:t>-parietal electrodes </a:t>
            </a:r>
          </a:p>
          <a:p>
            <a:pPr marL="1257300" lvl="2" indent="-34290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resembling the P300 component </a:t>
            </a:r>
          </a:p>
        </p:txBody>
      </p:sp>
    </p:spTree>
    <p:extLst>
      <p:ext uri="{BB962C8B-B14F-4D97-AF65-F5344CB8AC3E}">
        <p14:creationId xmlns:p14="http://schemas.microsoft.com/office/powerpoint/2010/main" val="28812800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292851"/>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a:t>
            </a:r>
          </a:p>
        </p:txBody>
      </p:sp>
      <p:pic>
        <p:nvPicPr>
          <p:cNvPr id="5" name="Picture 4">
            <a:extLst>
              <a:ext uri="{FF2B5EF4-FFF2-40B4-BE49-F238E27FC236}">
                <a16:creationId xmlns:a16="http://schemas.microsoft.com/office/drawing/2014/main" id="{697B71CE-4B14-4886-B503-8EB7CCAAA5B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0506" y="922379"/>
            <a:ext cx="6094853" cy="4604999"/>
          </a:xfrm>
          <a:prstGeom prst="rect">
            <a:avLst/>
          </a:prstGeom>
          <a:noFill/>
          <a:ln>
            <a:noFill/>
          </a:ln>
        </p:spPr>
      </p:pic>
      <p:sp>
        <p:nvSpPr>
          <p:cNvPr id="6" name="矩形 5">
            <a:extLst>
              <a:ext uri="{FF2B5EF4-FFF2-40B4-BE49-F238E27FC236}">
                <a16:creationId xmlns:a16="http://schemas.microsoft.com/office/drawing/2014/main" id="{FADAFDFD-B223-4E34-A7A8-5F7E20458DAE}"/>
              </a:ext>
            </a:extLst>
          </p:cNvPr>
          <p:cNvSpPr/>
          <p:nvPr/>
        </p:nvSpPr>
        <p:spPr>
          <a:xfrm>
            <a:off x="6808237" y="2283049"/>
            <a:ext cx="5011267" cy="2345322"/>
          </a:xfrm>
          <a:prstGeom prst="rect">
            <a:avLst/>
          </a:prstGeom>
        </p:spPr>
        <p:txBody>
          <a:bodyPr wrap="square">
            <a:spAutoFit/>
          </a:bodyPr>
          <a:lstStyle/>
          <a:p>
            <a:pPr lvl="1">
              <a:lnSpc>
                <a:spcPct val="150000"/>
              </a:lnSpc>
            </a:pPr>
            <a:r>
              <a:rPr lang="zh-CN" altLang="en-US" sz="2000" dirty="0">
                <a:latin typeface="Times New Roman" panose="02020603050405020304" pitchFamily="18" charset="0"/>
                <a:cs typeface="Times New Roman" panose="02020603050405020304" pitchFamily="18" charset="0"/>
              </a:rPr>
              <a:t>biphasic ERP modulation </a:t>
            </a:r>
            <a:r>
              <a:rPr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cs typeface="Times New Roman" panose="02020603050405020304" pitchFamily="18" charset="0"/>
              </a:rPr>
              <a:t>an earlier negative wave resembling the fERN </a:t>
            </a:r>
            <a:endParaRPr lang="en-US" altLang="zh-CN" sz="2000" b="1"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000" b="1" dirty="0">
                <a:latin typeface="Times New Roman" panose="02020603050405020304" pitchFamily="18" charset="0"/>
                <a:cs typeface="Times New Roman" panose="02020603050405020304" pitchFamily="18" charset="0"/>
              </a:rPr>
              <a:t>a later positive and very pronounced deflection corresponding to the P300.</a:t>
            </a:r>
          </a:p>
        </p:txBody>
      </p:sp>
    </p:spTree>
    <p:extLst>
      <p:ext uri="{BB962C8B-B14F-4D97-AF65-F5344CB8AC3E}">
        <p14:creationId xmlns:p14="http://schemas.microsoft.com/office/powerpoint/2010/main" val="3950280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A637868-632A-475A-A2F8-329C3BEE0E81}"/>
              </a:ext>
            </a:extLst>
          </p:cNvPr>
          <p:cNvSpPr txBox="1"/>
          <p:nvPr/>
        </p:nvSpPr>
        <p:spPr>
          <a:xfrm>
            <a:off x="433137" y="320842"/>
            <a:ext cx="3256547"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a:t>
            </a:r>
            <a:endParaRPr lang="zh-CN" altLang="en-US" sz="3000" b="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81323F0-B067-4B9F-AC3F-F0A2F24FE401}"/>
              </a:ext>
            </a:extLst>
          </p:cNvPr>
          <p:cNvSpPr txBox="1"/>
          <p:nvPr/>
        </p:nvSpPr>
        <p:spPr>
          <a:xfrm>
            <a:off x="484444" y="1089743"/>
            <a:ext cx="5839327" cy="477054"/>
          </a:xfrm>
          <a:prstGeom prst="rect">
            <a:avLst/>
          </a:prstGeom>
          <a:noFill/>
        </p:spPr>
        <p:txBody>
          <a:bodyPr wrap="square" rtlCol="0">
            <a:spAutoFit/>
          </a:bodyPr>
          <a:lstStyle/>
          <a:p>
            <a:r>
              <a:rPr lang="en-US" altLang="zh-CN" sz="2500" b="1" dirty="0">
                <a:latin typeface="Times New Roman" panose="02020603050405020304" pitchFamily="18" charset="0"/>
                <a:cs typeface="Times New Roman" panose="02020603050405020304" pitchFamily="18" charset="0"/>
              </a:rPr>
              <a:t>precision-weighted PE (</a:t>
            </a:r>
            <a:r>
              <a:rPr lang="en-US" altLang="zh-CN" sz="2500" b="1" dirty="0" err="1">
                <a:latin typeface="Times New Roman" panose="02020603050405020304" pitchFamily="18" charset="0"/>
                <a:cs typeface="Times New Roman" panose="02020603050405020304" pitchFamily="18" charset="0"/>
              </a:rPr>
              <a:t>pwPE</a:t>
            </a:r>
            <a:r>
              <a:rPr lang="en-US" altLang="zh-CN" sz="2500" b="1" dirty="0">
                <a:latin typeface="Times New Roman" panose="02020603050405020304" pitchFamily="18" charset="0"/>
                <a:cs typeface="Times New Roman" panose="02020603050405020304" pitchFamily="18" charset="0"/>
              </a:rPr>
              <a:t>)</a:t>
            </a:r>
            <a:endParaRPr lang="zh-CN" altLang="en-US" sz="25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C177910-F284-4242-988F-0BD6F7F860C8}"/>
              </a:ext>
            </a:extLst>
          </p:cNvPr>
          <p:cNvSpPr/>
          <p:nvPr/>
        </p:nvSpPr>
        <p:spPr>
          <a:xfrm>
            <a:off x="574489" y="3853412"/>
            <a:ext cx="10972801" cy="2298065"/>
          </a:xfrm>
          <a:prstGeom prst="rect">
            <a:avLst/>
          </a:prstGeom>
        </p:spPr>
        <p:txBody>
          <a:bodyPr wrap="square">
            <a:spAutoFit/>
          </a:bodyPr>
          <a:lstStyle/>
          <a:p>
            <a:pPr lvl="0"/>
            <a:r>
              <a:rPr lang="en-US" altLang="zh-CN" sz="2000" b="1" dirty="0">
                <a:solidFill>
                  <a:prstClr val="black"/>
                </a:solidFill>
                <a:latin typeface="Times New Roman" panose="02020603050405020304" pitchFamily="18" charset="0"/>
                <a:cs typeface="Times New Roman" panose="02020603050405020304" pitchFamily="18" charset="0"/>
              </a:rPr>
              <a:t>Signals:</a:t>
            </a:r>
          </a:p>
          <a:p>
            <a:pPr marL="342900" lvl="0" indent="-342900">
              <a:spcBef>
                <a:spcPts val="700"/>
              </a:spcBef>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Belief updates depend on informational and environmental uncertainty. </a:t>
            </a:r>
          </a:p>
          <a:p>
            <a:pPr marL="342900" lvl="0" indent="-342900">
              <a:spcBef>
                <a:spcPts val="700"/>
              </a:spcBef>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Examine the effect of these two hierarchically-related </a:t>
            </a:r>
            <a:r>
              <a:rPr lang="en-US" altLang="zh-CN" sz="2000" dirty="0" err="1">
                <a:solidFill>
                  <a:prstClr val="black"/>
                </a:solidFill>
                <a:latin typeface="Times New Roman" panose="02020603050405020304" pitchFamily="18" charset="0"/>
                <a:cs typeface="Times New Roman" panose="02020603050405020304" pitchFamily="18" charset="0"/>
              </a:rPr>
              <a:t>pwPEs</a:t>
            </a:r>
            <a:r>
              <a:rPr lang="en-US" altLang="zh-CN" sz="2000" dirty="0">
                <a:solidFill>
                  <a:prstClr val="black"/>
                </a:solidFill>
                <a:latin typeface="Times New Roman" panose="02020603050405020304" pitchFamily="18" charset="0"/>
                <a:cs typeface="Times New Roman" panose="02020603050405020304" pitchFamily="18" charset="0"/>
              </a:rPr>
              <a:t> on brain activity.</a:t>
            </a:r>
          </a:p>
          <a:p>
            <a:pPr marL="342900" lvl="0" indent="-342900">
              <a:spcBef>
                <a:spcPts val="700"/>
              </a:spcBef>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Frontal, central, and parietal brain regions</a:t>
            </a:r>
          </a:p>
          <a:p>
            <a:pPr marL="342900" lvl="0" indent="-342900">
              <a:spcBef>
                <a:spcPts val="700"/>
              </a:spcBef>
              <a:buFont typeface="Arial" panose="020B0604020202020204" pitchFamily="34" charset="0"/>
              <a:buChar char="•"/>
            </a:pPr>
            <a:r>
              <a:rPr lang="en-US" altLang="zh-CN" sz="2000" dirty="0">
                <a:solidFill>
                  <a:prstClr val="black"/>
                </a:solidFill>
                <a:latin typeface="Times New Roman" panose="02020603050405020304" pitchFamily="18" charset="0"/>
                <a:cs typeface="Times New Roman" panose="02020603050405020304" pitchFamily="18" charset="0"/>
              </a:rPr>
              <a:t>Within a broad temporal range from 200 to 850 </a:t>
            </a:r>
            <a:r>
              <a:rPr lang="en-US" altLang="zh-CN" sz="2000" dirty="0" err="1">
                <a:solidFill>
                  <a:prstClr val="black"/>
                </a:solidFill>
                <a:latin typeface="Times New Roman" panose="02020603050405020304" pitchFamily="18" charset="0"/>
                <a:cs typeface="Times New Roman" panose="02020603050405020304" pitchFamily="18" charset="0"/>
              </a:rPr>
              <a:t>ms</a:t>
            </a:r>
            <a:r>
              <a:rPr lang="en-US" altLang="zh-CN" sz="2000" dirty="0">
                <a:solidFill>
                  <a:prstClr val="black"/>
                </a:solidFill>
                <a:latin typeface="Times New Roman" panose="02020603050405020304" pitchFamily="18" charset="0"/>
                <a:cs typeface="Times New Roman" panose="02020603050405020304" pitchFamily="18" charset="0"/>
              </a:rPr>
              <a:t>, encompassing the </a:t>
            </a:r>
            <a:r>
              <a:rPr lang="en-US" altLang="zh-CN" sz="2000" dirty="0" err="1">
                <a:solidFill>
                  <a:prstClr val="black"/>
                </a:solidFill>
                <a:latin typeface="Times New Roman" panose="02020603050405020304" pitchFamily="18" charset="0"/>
                <a:cs typeface="Times New Roman" panose="02020603050405020304" pitchFamily="18" charset="0"/>
              </a:rPr>
              <a:t>fERN</a:t>
            </a:r>
            <a:r>
              <a:rPr lang="en-US" altLang="zh-CN" sz="2000" dirty="0">
                <a:solidFill>
                  <a:prstClr val="black"/>
                </a:solidFill>
                <a:latin typeface="Times New Roman" panose="02020603050405020304" pitchFamily="18" charset="0"/>
                <a:cs typeface="Times New Roman" panose="02020603050405020304" pitchFamily="18" charset="0"/>
              </a:rPr>
              <a:t> and extended P300 components.</a:t>
            </a:r>
          </a:p>
        </p:txBody>
      </p:sp>
      <p:pic>
        <p:nvPicPr>
          <p:cNvPr id="3" name="图片 2">
            <a:extLst>
              <a:ext uri="{FF2B5EF4-FFF2-40B4-BE49-F238E27FC236}">
                <a16:creationId xmlns:a16="http://schemas.microsoft.com/office/drawing/2014/main" id="{F444C5FC-14DB-4376-98AF-5F6B8F8BBE54}"/>
              </a:ext>
            </a:extLst>
          </p:cNvPr>
          <p:cNvPicPr>
            <a:picLocks noChangeAspect="1"/>
          </p:cNvPicPr>
          <p:nvPr/>
        </p:nvPicPr>
        <p:blipFill>
          <a:blip r:embed="rId3"/>
          <a:stretch>
            <a:fillRect/>
          </a:stretch>
        </p:blipFill>
        <p:spPr>
          <a:xfrm>
            <a:off x="7583155" y="320842"/>
            <a:ext cx="1838325" cy="1476375"/>
          </a:xfrm>
          <a:prstGeom prst="rect">
            <a:avLst/>
          </a:prstGeom>
        </p:spPr>
      </p:pic>
      <p:sp>
        <p:nvSpPr>
          <p:cNvPr id="4" name="矩形 3">
            <a:extLst>
              <a:ext uri="{FF2B5EF4-FFF2-40B4-BE49-F238E27FC236}">
                <a16:creationId xmlns:a16="http://schemas.microsoft.com/office/drawing/2014/main" id="{344ACE1C-8908-45EA-B74D-83DC8051B5C4}"/>
              </a:ext>
            </a:extLst>
          </p:cNvPr>
          <p:cNvSpPr/>
          <p:nvPr/>
        </p:nvSpPr>
        <p:spPr>
          <a:xfrm>
            <a:off x="644708" y="2558442"/>
            <a:ext cx="10902582" cy="1294970"/>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a:t>
            </a:r>
            <a:r>
              <a:rPr lang="zh-CN" altLang="en-US" dirty="0">
                <a:latin typeface="Times New Roman" panose="02020603050405020304" pitchFamily="18" charset="0"/>
                <a:cs typeface="Times New Roman" panose="02020603050405020304" pitchFamily="18" charset="0"/>
              </a:rPr>
              <a:t>ecent EEG studies on the </a:t>
            </a:r>
            <a:r>
              <a:rPr lang="zh-CN" altLang="en-US" b="1" dirty="0">
                <a:latin typeface="Times New Roman" panose="02020603050405020304" pitchFamily="18" charset="0"/>
                <a:cs typeface="Times New Roman" panose="02020603050405020304" pitchFamily="18" charset="0"/>
              </a:rPr>
              <a:t>mismatch negativity (MMN) </a:t>
            </a:r>
            <a:r>
              <a:rPr lang="zh-CN" altLang="en-US" dirty="0">
                <a:latin typeface="Times New Roman" panose="02020603050405020304" pitchFamily="18" charset="0"/>
                <a:cs typeface="Times New Roman" panose="02020603050405020304" pitchFamily="18" charset="0"/>
              </a:rPr>
              <a:t>were able to spatiotemporally dissociate</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cs typeface="Times New Roman" panose="02020603050405020304" pitchFamily="18" charset="0"/>
              </a:rPr>
              <a:t>lower-level precision-weighted PE (pwPE) signals</a:t>
            </a:r>
            <a:r>
              <a:rPr lang="zh-CN" altLang="en-US"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updates in belief estimates</a:t>
            </a:r>
            <a:r>
              <a:rPr lang="zh-CN" altLang="en-US" dirty="0">
                <a:latin typeface="Times New Roman" panose="02020603050405020304" pitchFamily="18" charset="0"/>
                <a:cs typeface="Times New Roman" panose="02020603050405020304" pitchFamily="18" charset="0"/>
              </a:rPr>
              <a:t> (Stefanics et al., 2018)</a:t>
            </a:r>
            <a:endParaRPr lang="en-US" altLang="zh-CN" dirty="0">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cs typeface="Times New Roman" panose="02020603050405020304" pitchFamily="18" charset="0"/>
              </a:rPr>
              <a:t>higher-level pwPEs</a:t>
            </a:r>
            <a:r>
              <a:rPr lang="zh-CN" altLang="en-US" dirty="0">
                <a:latin typeface="Times New Roman" panose="02020603050405020304" pitchFamily="18" charset="0"/>
                <a:cs typeface="Times New Roman" panose="02020603050405020304" pitchFamily="18" charset="0"/>
              </a:rPr>
              <a:t>：</a:t>
            </a:r>
            <a:r>
              <a:rPr lang="zh-CN" altLang="en-US" b="1" dirty="0">
                <a:latin typeface="Times New Roman" panose="02020603050405020304" pitchFamily="18" charset="0"/>
                <a:cs typeface="Times New Roman" panose="02020603050405020304" pitchFamily="18" charset="0"/>
              </a:rPr>
              <a:t>volatility updates </a:t>
            </a:r>
            <a:r>
              <a:rPr lang="zh-CN" altLang="en-US" dirty="0">
                <a:latin typeface="Times New Roman" panose="02020603050405020304" pitchFamily="18" charset="0"/>
                <a:cs typeface="Times New Roman" panose="02020603050405020304" pitchFamily="18" charset="0"/>
              </a:rPr>
              <a:t>(Weber et al., 2020)</a:t>
            </a:r>
          </a:p>
        </p:txBody>
      </p:sp>
      <p:sp>
        <p:nvSpPr>
          <p:cNvPr id="6" name="矩形 5">
            <a:extLst>
              <a:ext uri="{FF2B5EF4-FFF2-40B4-BE49-F238E27FC236}">
                <a16:creationId xmlns:a16="http://schemas.microsoft.com/office/drawing/2014/main" id="{FC6F8A2E-D759-454A-9E51-88D800776C21}"/>
              </a:ext>
            </a:extLst>
          </p:cNvPr>
          <p:cNvSpPr/>
          <p:nvPr/>
        </p:nvSpPr>
        <p:spPr>
          <a:xfrm>
            <a:off x="93307" y="1702604"/>
            <a:ext cx="10692881" cy="873572"/>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b="1" dirty="0">
                <a:latin typeface="Times New Roman" panose="02020603050405020304" pitchFamily="18" charset="0"/>
                <a:cs typeface="Times New Roman" panose="02020603050405020304" pitchFamily="18" charset="0"/>
              </a:rPr>
              <a:t>M</a:t>
            </a:r>
            <a:r>
              <a:rPr lang="zh-CN" altLang="en-US" b="1" dirty="0">
                <a:latin typeface="Times New Roman" panose="02020603050405020304" pitchFamily="18" charset="0"/>
                <a:cs typeface="Times New Roman" panose="02020603050405020304" pitchFamily="18" charset="0"/>
              </a:rPr>
              <a:t>ismatch negativity (MMN)</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a component of the event-related potential (ERP) to an odd stimulus in a sequence of stimuli. </a:t>
            </a:r>
            <a:r>
              <a:rPr lang="en-US" altLang="zh-CN" dirty="0" err="1">
                <a:latin typeface="Times New Roman" panose="02020603050405020304" pitchFamily="18" charset="0"/>
                <a:cs typeface="Times New Roman" panose="02020603050405020304" pitchFamily="18" charset="0"/>
              </a:rPr>
              <a:t>ssssssssssssssssdsssssssssssssss</a:t>
            </a:r>
            <a:r>
              <a:rPr lang="en-US" altLang="zh-CN" dirty="0">
                <a:latin typeface="Times New Roman" panose="02020603050405020304" pitchFamily="18" charset="0"/>
                <a:cs typeface="Times New Roman" panose="02020603050405020304" pitchFamily="18" charset="0"/>
              </a:rPr>
              <a:t> </a:t>
            </a:r>
            <a:endParaRPr lang="en-US" altLang="zh-CN"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7180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625642" y="1341709"/>
            <a:ext cx="3143290" cy="600293"/>
          </a:xfrm>
          <a:prstGeom prst="rect">
            <a:avLst/>
          </a:prstGeom>
        </p:spPr>
        <p:txBody>
          <a:bodyPr wrap="square">
            <a:spAutoFit/>
          </a:bodyPr>
          <a:lstStyle/>
          <a:p>
            <a:pPr>
              <a:lnSpc>
                <a:spcPct val="150000"/>
              </a:lnSpc>
            </a:pPr>
            <a:r>
              <a:rPr lang="en-US" altLang="zh-CN" sz="2500" b="1" dirty="0">
                <a:latin typeface="Times New Roman" panose="02020603050405020304" pitchFamily="18" charset="0"/>
                <a:cs typeface="Times New Roman" panose="02020603050405020304" pitchFamily="18" charset="0"/>
              </a:rPr>
              <a:t>3-level HGF </a:t>
            </a:r>
            <a:r>
              <a:rPr lang="en-US" altLang="zh-CN" sz="2500" dirty="0">
                <a:latin typeface="Times New Roman" panose="02020603050405020304" pitchFamily="18" charset="0"/>
                <a:cs typeface="Times New Roman" panose="02020603050405020304" pitchFamily="18" charset="0"/>
              </a:rPr>
              <a:t>:</a:t>
            </a:r>
          </a:p>
        </p:txBody>
      </p:sp>
      <p:pic>
        <p:nvPicPr>
          <p:cNvPr id="18" name="图片 17">
            <a:extLst>
              <a:ext uri="{FF2B5EF4-FFF2-40B4-BE49-F238E27FC236}">
                <a16:creationId xmlns:a16="http://schemas.microsoft.com/office/drawing/2014/main" id="{11FC2B43-F802-431A-8419-EA3081D57809}"/>
              </a:ext>
            </a:extLst>
          </p:cNvPr>
          <p:cNvPicPr>
            <a:picLocks noChangeAspect="1"/>
          </p:cNvPicPr>
          <p:nvPr/>
        </p:nvPicPr>
        <p:blipFill>
          <a:blip r:embed="rId3"/>
          <a:stretch>
            <a:fillRect/>
          </a:stretch>
        </p:blipFill>
        <p:spPr>
          <a:xfrm>
            <a:off x="3845998" y="2252428"/>
            <a:ext cx="3352800" cy="1076325"/>
          </a:xfrm>
          <a:prstGeom prst="rect">
            <a:avLst/>
          </a:prstGeom>
        </p:spPr>
      </p:pic>
      <p:sp>
        <p:nvSpPr>
          <p:cNvPr id="19" name="矩形 18">
            <a:extLst>
              <a:ext uri="{FF2B5EF4-FFF2-40B4-BE49-F238E27FC236}">
                <a16:creationId xmlns:a16="http://schemas.microsoft.com/office/drawing/2014/main" id="{A815774E-8FC5-40BD-9C58-7E21FDF0ED30}"/>
              </a:ext>
            </a:extLst>
          </p:cNvPr>
          <p:cNvSpPr/>
          <p:nvPr/>
        </p:nvSpPr>
        <p:spPr>
          <a:xfrm>
            <a:off x="3048000" y="3689425"/>
            <a:ext cx="5471748" cy="646331"/>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err="1">
                <a:latin typeface="Times New Roman" panose="02020603050405020304" pitchFamily="18" charset="0"/>
                <a:cs typeface="Times New Roman" panose="02020603050405020304" pitchFamily="18" charset="0"/>
                <a:sym typeface="Symbol" panose="05050102010706020507" pitchFamily="18" charset="2"/>
              </a:rPr>
              <a:t>i</a:t>
            </a:r>
            <a:r>
              <a:rPr lang="en-US" altLang="zh-CN" baseline="30000" dirty="0">
                <a:latin typeface="Times New Roman" panose="02020603050405020304" pitchFamily="18" charset="0"/>
                <a:cs typeface="Times New Roman" panose="02020603050405020304" pitchFamily="18" charset="0"/>
                <a:sym typeface="Symbol" panose="05050102010706020507" pitchFamily="18" charset="2"/>
              </a:rPr>
              <a:t>(k-1)</a:t>
            </a:r>
            <a:r>
              <a:rPr lang="en-US" altLang="zh-CN" dirty="0">
                <a:latin typeface="Times New Roman" panose="02020603050405020304" pitchFamily="18" charset="0"/>
                <a:cs typeface="Times New Roman" panose="02020603050405020304" pitchFamily="18" charset="0"/>
                <a:sym typeface="Symbol" panose="05050102010706020507" pitchFamily="18" charset="2"/>
              </a:rPr>
              <a:t>: the prediction from the previous trial </a:t>
            </a:r>
            <a:r>
              <a:rPr lang="zh-CN" altLang="en-US" dirty="0">
                <a:latin typeface="Times New Roman" panose="02020603050405020304" pitchFamily="18" charset="0"/>
                <a:cs typeface="Times New Roman" panose="02020603050405020304" pitchFamily="18" charset="0"/>
                <a:sym typeface="Symbol" panose="05050102010706020507" pitchFamily="18" charset="2"/>
              </a:rPr>
              <a:t>𝜇</a:t>
            </a:r>
            <a:r>
              <a:rPr lang="en-US" altLang="zh-CN" baseline="-25000" dirty="0" err="1">
                <a:latin typeface="Times New Roman" panose="02020603050405020304" pitchFamily="18" charset="0"/>
                <a:cs typeface="Times New Roman" panose="02020603050405020304" pitchFamily="18" charset="0"/>
                <a:sym typeface="Symbol" panose="05050102010706020507" pitchFamily="18" charset="2"/>
              </a:rPr>
              <a:t>i</a:t>
            </a:r>
            <a:r>
              <a:rPr lang="en-US" altLang="zh-CN" baseline="30000" dirty="0">
                <a:latin typeface="Times New Roman" panose="02020603050405020304" pitchFamily="18" charset="0"/>
                <a:cs typeface="Times New Roman" panose="02020603050405020304" pitchFamily="18" charset="0"/>
                <a:sym typeface="Symbol" panose="05050102010706020507" pitchFamily="18" charset="2"/>
              </a:rPr>
              <a:t>(k-1)</a:t>
            </a:r>
            <a:r>
              <a:rPr lang="en-US" altLang="zh-CN" dirty="0">
                <a:latin typeface="Times New Roman" panose="02020603050405020304" pitchFamily="18" charset="0"/>
                <a:cs typeface="Times New Roman" panose="02020603050405020304" pitchFamily="18" charset="0"/>
                <a:sym typeface="Symbol" panose="05050102010706020507" pitchFamily="18" charset="2"/>
              </a:rPr>
              <a:t>before seeing the input on the current trial prediction</a:t>
            </a:r>
          </a:p>
        </p:txBody>
      </p:sp>
      <p:sp>
        <p:nvSpPr>
          <p:cNvPr id="15" name="矩形 14">
            <a:extLst>
              <a:ext uri="{FF2B5EF4-FFF2-40B4-BE49-F238E27FC236}">
                <a16:creationId xmlns:a16="http://schemas.microsoft.com/office/drawing/2014/main" id="{2A874904-0B3D-4AD9-8973-C089CDF9AE81}"/>
              </a:ext>
            </a:extLst>
          </p:cNvPr>
          <p:cNvSpPr/>
          <p:nvPr/>
        </p:nvSpPr>
        <p:spPr>
          <a:xfrm>
            <a:off x="6227774" y="2330066"/>
            <a:ext cx="1252204" cy="8932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327AEB40-FC24-4028-9AB1-E9086BA60721}"/>
              </a:ext>
            </a:extLst>
          </p:cNvPr>
          <p:cNvSpPr/>
          <p:nvPr/>
        </p:nvSpPr>
        <p:spPr>
          <a:xfrm>
            <a:off x="2954381" y="2034737"/>
            <a:ext cx="4525598"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the update equations of the posterior estimates </a:t>
            </a:r>
            <a:endParaRPr lang="zh-CN" altLang="en-US" dirty="0"/>
          </a:p>
        </p:txBody>
      </p:sp>
      <p:sp>
        <p:nvSpPr>
          <p:cNvPr id="21" name="矩形 20">
            <a:extLst>
              <a:ext uri="{FF2B5EF4-FFF2-40B4-BE49-F238E27FC236}">
                <a16:creationId xmlns:a16="http://schemas.microsoft.com/office/drawing/2014/main" id="{AB193884-1E74-4158-886D-D3D2CAE03F30}"/>
              </a:ext>
            </a:extLst>
          </p:cNvPr>
          <p:cNvSpPr/>
          <p:nvPr/>
        </p:nvSpPr>
        <p:spPr>
          <a:xfrm>
            <a:off x="3048000" y="3223278"/>
            <a:ext cx="5471748"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a:t>
            </a:r>
            <a:r>
              <a:rPr lang="en-US" altLang="zh-CN" baseline="-25000" dirty="0" err="1">
                <a:latin typeface="Times New Roman" panose="02020603050405020304" pitchFamily="18" charset="0"/>
                <a:cs typeface="Times New Roman" panose="02020603050405020304" pitchFamily="18" charset="0"/>
                <a:sym typeface="Symbol" panose="05050102010706020507" pitchFamily="18" charset="2"/>
              </a:rPr>
              <a:t>i</a:t>
            </a:r>
            <a:r>
              <a:rPr lang="en-US" altLang="zh-CN" baseline="30000" dirty="0">
                <a:latin typeface="Times New Roman" panose="02020603050405020304" pitchFamily="18" charset="0"/>
                <a:cs typeface="Times New Roman" panose="02020603050405020304" pitchFamily="18" charset="0"/>
                <a:sym typeface="Symbol" panose="05050102010706020507" pitchFamily="18" charset="2"/>
              </a:rPr>
              <a:t>(k)</a:t>
            </a:r>
            <a:r>
              <a:rPr lang="en-US" altLang="zh-CN" dirty="0">
                <a:latin typeface="Times New Roman" panose="02020603050405020304" pitchFamily="18" charset="0"/>
                <a:cs typeface="Times New Roman" panose="02020603050405020304" pitchFamily="18" charset="0"/>
                <a:sym typeface="Symbol" panose="05050102010706020507" pitchFamily="18" charset="2"/>
              </a:rPr>
              <a:t>: posterior expectation in the current trial </a:t>
            </a:r>
          </a:p>
        </p:txBody>
      </p:sp>
      <p:sp>
        <p:nvSpPr>
          <p:cNvPr id="12" name="矩形 11">
            <a:extLst>
              <a:ext uri="{FF2B5EF4-FFF2-40B4-BE49-F238E27FC236}">
                <a16:creationId xmlns:a16="http://schemas.microsoft.com/office/drawing/2014/main" id="{2F7C073D-950E-4796-BEA0-CF151890A603}"/>
              </a:ext>
            </a:extLst>
          </p:cNvPr>
          <p:cNvSpPr/>
          <p:nvPr/>
        </p:nvSpPr>
        <p:spPr>
          <a:xfrm>
            <a:off x="7821020" y="2629008"/>
            <a:ext cx="2294218"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sym typeface="Symbol" panose="05050102010706020507" pitchFamily="18" charset="2"/>
              </a:rPr>
              <a:t>Precision-weighted PE</a:t>
            </a:r>
            <a:endParaRPr lang="zh-CN" altLang="en-US" dirty="0"/>
          </a:p>
        </p:txBody>
      </p:sp>
      <p:sp>
        <p:nvSpPr>
          <p:cNvPr id="3" name="矩形 2">
            <a:extLst>
              <a:ext uri="{FF2B5EF4-FFF2-40B4-BE49-F238E27FC236}">
                <a16:creationId xmlns:a16="http://schemas.microsoft.com/office/drawing/2014/main" id="{834D3048-8F61-4B89-9E73-F49B900D5894}"/>
              </a:ext>
            </a:extLst>
          </p:cNvPr>
          <p:cNvSpPr/>
          <p:nvPr/>
        </p:nvSpPr>
        <p:spPr>
          <a:xfrm>
            <a:off x="3048000" y="4432571"/>
            <a:ext cx="5262979" cy="369332"/>
          </a:xfrm>
          <a:prstGeom prst="rect">
            <a:avLst/>
          </a:prstGeom>
        </p:spPr>
        <p:txBody>
          <a:bodyPr wrap="none">
            <a:spAutoFit/>
          </a:bodyPr>
          <a:lstStyle/>
          <a:p>
            <a:r>
              <a:rPr lang="en-US" altLang="zh-CN" dirty="0">
                <a:solidFill>
                  <a:srgbClr val="FF0000"/>
                </a:solidFill>
                <a:latin typeface="Times New Roman" panose="02020603050405020304" pitchFamily="18" charset="0"/>
                <a:cs typeface="Times New Roman" panose="02020603050405020304" pitchFamily="18" charset="0"/>
                <a:sym typeface="Symbol" panose="05050102010706020507" pitchFamily="18" charset="2"/>
              </a:rPr>
              <a:t>Precision: inverse variance of the posterior expectation</a:t>
            </a:r>
          </a:p>
        </p:txBody>
      </p:sp>
      <p:pic>
        <p:nvPicPr>
          <p:cNvPr id="6" name="图片 5">
            <a:extLst>
              <a:ext uri="{FF2B5EF4-FFF2-40B4-BE49-F238E27FC236}">
                <a16:creationId xmlns:a16="http://schemas.microsoft.com/office/drawing/2014/main" id="{BF1D27DF-DAF4-4623-97EF-5334CC8E9BA1}"/>
              </a:ext>
            </a:extLst>
          </p:cNvPr>
          <p:cNvPicPr>
            <a:picLocks noChangeAspect="1"/>
          </p:cNvPicPr>
          <p:nvPr/>
        </p:nvPicPr>
        <p:blipFill>
          <a:blip r:embed="rId4"/>
          <a:stretch>
            <a:fillRect/>
          </a:stretch>
        </p:blipFill>
        <p:spPr>
          <a:xfrm>
            <a:off x="8519748" y="4369587"/>
            <a:ext cx="1466850" cy="495300"/>
          </a:xfrm>
          <a:prstGeom prst="rect">
            <a:avLst/>
          </a:prstGeom>
        </p:spPr>
      </p:pic>
      <p:sp>
        <p:nvSpPr>
          <p:cNvPr id="7" name="矩形 6">
            <a:extLst>
              <a:ext uri="{FF2B5EF4-FFF2-40B4-BE49-F238E27FC236}">
                <a16:creationId xmlns:a16="http://schemas.microsoft.com/office/drawing/2014/main" id="{06F8F7EC-F95D-400F-96E5-4F3CF2B72518}"/>
              </a:ext>
            </a:extLst>
          </p:cNvPr>
          <p:cNvSpPr/>
          <p:nvPr/>
        </p:nvSpPr>
        <p:spPr>
          <a:xfrm>
            <a:off x="3048000" y="4915999"/>
            <a:ext cx="6096000" cy="923330"/>
          </a:xfrm>
          <a:prstGeom prst="rect">
            <a:avLst/>
          </a:prstGeom>
        </p:spPr>
        <p:txBody>
          <a:bodyPr>
            <a:spAutoFit/>
          </a:bodyPr>
          <a:lstStyle/>
          <a:p>
            <a:r>
              <a:rPr lang="en-US" altLang="zh-CN" dirty="0">
                <a:latin typeface="Times New Roman" panose="02020603050405020304" pitchFamily="18" charset="0"/>
                <a:cs typeface="Times New Roman" panose="02020603050405020304" pitchFamily="18" charset="0"/>
              </a:rPr>
              <a:t>W</a:t>
            </a:r>
            <a:r>
              <a:rPr lang="zh-CN" altLang="en-US" dirty="0">
                <a:latin typeface="Times New Roman" panose="02020603050405020304" pitchFamily="18" charset="0"/>
                <a:cs typeface="Times New Roman" panose="02020603050405020304" pitchFamily="18" charset="0"/>
              </a:rPr>
              <a:t>eight </a:t>
            </a:r>
            <a:r>
              <a:rPr lang="en-US" altLang="zh-CN" dirty="0">
                <a:latin typeface="Times New Roman" panose="02020603050405020304" pitchFamily="18" charset="0"/>
                <a:cs typeface="Times New Roman" panose="02020603050405020304" pitchFamily="18" charset="0"/>
              </a:rPr>
              <a:t>(learning rate):</a:t>
            </a:r>
            <a:r>
              <a:rPr lang="zh-CN" altLang="en-US" dirty="0">
                <a:latin typeface="Times New Roman" panose="02020603050405020304" pitchFamily="18" charset="0"/>
                <a:cs typeface="Times New Roman" panose="02020603050405020304" pitchFamily="18" charset="0"/>
              </a:rPr>
              <a:t> by a ratio of precisions (the precision of the prediction of the level below ̂ 𝜋</a:t>
            </a:r>
            <a:r>
              <a:rPr lang="en-US" altLang="zh-CN" baseline="-25000" dirty="0">
                <a:latin typeface="Times New Roman" panose="02020603050405020304" pitchFamily="18" charset="0"/>
                <a:cs typeface="Times New Roman" panose="02020603050405020304" pitchFamily="18" charset="0"/>
              </a:rPr>
              <a:t>i-1</a:t>
            </a:r>
            <a:r>
              <a:rPr lang="en-US" altLang="zh-CN" baseline="30000" dirty="0">
                <a:latin typeface="Times New Roman" panose="02020603050405020304" pitchFamily="18" charset="0"/>
                <a:cs typeface="Times New Roman" panose="02020603050405020304" pitchFamily="18" charset="0"/>
              </a:rPr>
              <a:t>(k)</a:t>
            </a:r>
            <a:r>
              <a:rPr lang="zh-CN" altLang="en-US" dirty="0">
                <a:latin typeface="Times New Roman" panose="02020603050405020304" pitchFamily="18" charset="0"/>
                <a:cs typeface="Times New Roman" panose="02020603050405020304" pitchFamily="18" charset="0"/>
              </a:rPr>
              <a:t> before seeing the input divided by the precision of the current belief 𝜋</a:t>
            </a:r>
            <a:r>
              <a:rPr lang="en-US" altLang="zh-CN" baseline="-25000" dirty="0" err="1">
                <a:latin typeface="Times New Roman" panose="02020603050405020304" pitchFamily="18" charset="0"/>
                <a:cs typeface="Times New Roman" panose="02020603050405020304" pitchFamily="18" charset="0"/>
              </a:rPr>
              <a:t>i</a:t>
            </a:r>
            <a:r>
              <a:rPr lang="en-US" altLang="zh-CN" baseline="30000" dirty="0">
                <a:latin typeface="Times New Roman" panose="02020603050405020304" pitchFamily="18" charset="0"/>
                <a:cs typeface="Times New Roman" panose="02020603050405020304" pitchFamily="18" charset="0"/>
              </a:rPr>
              <a:t>(k-1)</a:t>
            </a:r>
            <a:r>
              <a:rPr lang="zh-CN" altLang="en-US" dirty="0">
                <a:latin typeface="Times New Roman" panose="02020603050405020304" pitchFamily="18" charset="0"/>
                <a:cs typeface="Times New Roman" panose="02020603050405020304" pitchFamily="18" charset="0"/>
              </a:rPr>
              <a:t>)</a:t>
            </a:r>
          </a:p>
        </p:txBody>
      </p:sp>
      <p:grpSp>
        <p:nvGrpSpPr>
          <p:cNvPr id="11" name="组合 10">
            <a:extLst>
              <a:ext uri="{FF2B5EF4-FFF2-40B4-BE49-F238E27FC236}">
                <a16:creationId xmlns:a16="http://schemas.microsoft.com/office/drawing/2014/main" id="{0D2A33A1-42BF-4A6F-A1B3-6DDB76988F25}"/>
              </a:ext>
            </a:extLst>
          </p:cNvPr>
          <p:cNvGrpSpPr/>
          <p:nvPr/>
        </p:nvGrpSpPr>
        <p:grpSpPr>
          <a:xfrm>
            <a:off x="7717583" y="979068"/>
            <a:ext cx="2439233" cy="638175"/>
            <a:chOff x="7717583" y="979068"/>
            <a:chExt cx="2439233" cy="638175"/>
          </a:xfrm>
        </p:grpSpPr>
        <p:pic>
          <p:nvPicPr>
            <p:cNvPr id="9" name="图片 8">
              <a:extLst>
                <a:ext uri="{FF2B5EF4-FFF2-40B4-BE49-F238E27FC236}">
                  <a16:creationId xmlns:a16="http://schemas.microsoft.com/office/drawing/2014/main" id="{24D00A6D-3218-4BE3-A3E9-81EC120B9EFC}"/>
                </a:ext>
              </a:extLst>
            </p:cNvPr>
            <p:cNvPicPr>
              <a:picLocks noChangeAspect="1"/>
            </p:cNvPicPr>
            <p:nvPr/>
          </p:nvPicPr>
          <p:blipFill>
            <a:blip r:embed="rId5"/>
            <a:stretch>
              <a:fillRect/>
            </a:stretch>
          </p:blipFill>
          <p:spPr>
            <a:xfrm>
              <a:off x="7717583" y="979068"/>
              <a:ext cx="2019300" cy="638175"/>
            </a:xfrm>
            <a:prstGeom prst="rect">
              <a:avLst/>
            </a:prstGeom>
          </p:spPr>
        </p:pic>
        <p:pic>
          <p:nvPicPr>
            <p:cNvPr id="10" name="图片 9">
              <a:extLst>
                <a:ext uri="{FF2B5EF4-FFF2-40B4-BE49-F238E27FC236}">
                  <a16:creationId xmlns:a16="http://schemas.microsoft.com/office/drawing/2014/main" id="{D7304A32-866F-4145-9F56-15588B6FAF20}"/>
                </a:ext>
              </a:extLst>
            </p:cNvPr>
            <p:cNvPicPr>
              <a:picLocks noChangeAspect="1"/>
            </p:cNvPicPr>
            <p:nvPr/>
          </p:nvPicPr>
          <p:blipFill>
            <a:blip r:embed="rId6"/>
            <a:stretch>
              <a:fillRect/>
            </a:stretch>
          </p:blipFill>
          <p:spPr>
            <a:xfrm>
              <a:off x="9642466" y="1160734"/>
              <a:ext cx="514350" cy="361950"/>
            </a:xfrm>
            <a:prstGeom prst="rect">
              <a:avLst/>
            </a:prstGeom>
          </p:spPr>
        </p:pic>
      </p:grpSp>
      <p:grpSp>
        <p:nvGrpSpPr>
          <p:cNvPr id="16" name="组合 15">
            <a:extLst>
              <a:ext uri="{FF2B5EF4-FFF2-40B4-BE49-F238E27FC236}">
                <a16:creationId xmlns:a16="http://schemas.microsoft.com/office/drawing/2014/main" id="{A5578AED-D254-4059-A872-214B42C4AFD8}"/>
              </a:ext>
            </a:extLst>
          </p:cNvPr>
          <p:cNvGrpSpPr/>
          <p:nvPr/>
        </p:nvGrpSpPr>
        <p:grpSpPr>
          <a:xfrm>
            <a:off x="7717583" y="1559907"/>
            <a:ext cx="3366988" cy="837878"/>
            <a:chOff x="7717583" y="1617243"/>
            <a:chExt cx="3366988" cy="837878"/>
          </a:xfrm>
        </p:grpSpPr>
        <p:pic>
          <p:nvPicPr>
            <p:cNvPr id="13" name="图片 12">
              <a:extLst>
                <a:ext uri="{FF2B5EF4-FFF2-40B4-BE49-F238E27FC236}">
                  <a16:creationId xmlns:a16="http://schemas.microsoft.com/office/drawing/2014/main" id="{E79E4814-A0C4-4C36-A3D5-D587954ED641}"/>
                </a:ext>
              </a:extLst>
            </p:cNvPr>
            <p:cNvPicPr>
              <a:picLocks noChangeAspect="1"/>
            </p:cNvPicPr>
            <p:nvPr/>
          </p:nvPicPr>
          <p:blipFill>
            <a:blip r:embed="rId7"/>
            <a:stretch>
              <a:fillRect/>
            </a:stretch>
          </p:blipFill>
          <p:spPr>
            <a:xfrm>
              <a:off x="7717583" y="1617243"/>
              <a:ext cx="2635260" cy="837878"/>
            </a:xfrm>
            <a:prstGeom prst="rect">
              <a:avLst/>
            </a:prstGeom>
          </p:spPr>
        </p:pic>
        <p:pic>
          <p:nvPicPr>
            <p:cNvPr id="14" name="图片 13">
              <a:extLst>
                <a:ext uri="{FF2B5EF4-FFF2-40B4-BE49-F238E27FC236}">
                  <a16:creationId xmlns:a16="http://schemas.microsoft.com/office/drawing/2014/main" id="{DC548B98-6038-41A4-8EF7-9F4EDA4A7653}"/>
                </a:ext>
              </a:extLst>
            </p:cNvPr>
            <p:cNvPicPr>
              <a:picLocks noChangeAspect="1"/>
            </p:cNvPicPr>
            <p:nvPr/>
          </p:nvPicPr>
          <p:blipFill>
            <a:blip r:embed="rId8"/>
            <a:stretch>
              <a:fillRect/>
            </a:stretch>
          </p:blipFill>
          <p:spPr>
            <a:xfrm>
              <a:off x="10590447" y="1913962"/>
              <a:ext cx="494124" cy="416104"/>
            </a:xfrm>
            <a:prstGeom prst="rect">
              <a:avLst/>
            </a:prstGeom>
          </p:spPr>
        </p:pic>
      </p:grpSp>
    </p:spTree>
    <p:extLst>
      <p:ext uri="{BB962C8B-B14F-4D97-AF65-F5344CB8AC3E}">
        <p14:creationId xmlns:p14="http://schemas.microsoft.com/office/powerpoint/2010/main" val="2827770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
        <p:nvSpPr>
          <p:cNvPr id="5" name="矩形 4">
            <a:extLst>
              <a:ext uri="{FF2B5EF4-FFF2-40B4-BE49-F238E27FC236}">
                <a16:creationId xmlns:a16="http://schemas.microsoft.com/office/drawing/2014/main" id="{C175A4AB-CB65-485E-9826-B0291A0474D3}"/>
              </a:ext>
            </a:extLst>
          </p:cNvPr>
          <p:cNvSpPr/>
          <p:nvPr/>
        </p:nvSpPr>
        <p:spPr>
          <a:xfrm>
            <a:off x="994610" y="1809617"/>
            <a:ext cx="10202780" cy="348569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GLM single-trial analysis, we selected a smaller </a:t>
            </a:r>
            <a:r>
              <a:rPr lang="en-US" altLang="zh-CN" sz="2500" dirty="0">
                <a:solidFill>
                  <a:srgbClr val="FF0000"/>
                </a:solidFill>
                <a:latin typeface="Times New Roman" panose="02020603050405020304" pitchFamily="18" charset="0"/>
                <a:cs typeface="Times New Roman" panose="02020603050405020304" pitchFamily="18" charset="0"/>
              </a:rPr>
              <a:t>200–850 </a:t>
            </a:r>
            <a:r>
              <a:rPr lang="en-US" altLang="zh-CN" sz="2500" dirty="0" err="1">
                <a:solidFill>
                  <a:srgbClr val="FF0000"/>
                </a:solidFill>
                <a:latin typeface="Times New Roman" panose="02020603050405020304" pitchFamily="18" charset="0"/>
                <a:cs typeface="Times New Roman" panose="02020603050405020304" pitchFamily="18" charset="0"/>
              </a:rPr>
              <a:t>ms</a:t>
            </a:r>
            <a:r>
              <a:rPr lang="en-US" altLang="zh-CN" sz="2500" dirty="0">
                <a:solidFill>
                  <a:srgbClr val="FF0000"/>
                </a:solidFill>
                <a:latin typeface="Times New Roman" panose="02020603050405020304" pitchFamily="18" charset="0"/>
                <a:cs typeface="Times New Roman" panose="02020603050405020304" pitchFamily="18" charset="0"/>
              </a:rPr>
              <a:t> interval</a:t>
            </a:r>
            <a:r>
              <a:rPr lang="en-US" altLang="zh-CN" sz="2500" dirty="0">
                <a:latin typeface="Times New Roman" panose="02020603050405020304" pitchFamily="18" charset="0"/>
                <a:cs typeface="Times New Roman" panose="02020603050405020304" pitchFamily="18" charset="0"/>
              </a:rPr>
              <a:t>, primarily based on the </a:t>
            </a:r>
            <a:r>
              <a:rPr lang="en-US" altLang="zh-CN" sz="2500" dirty="0">
                <a:solidFill>
                  <a:srgbClr val="FF0000"/>
                </a:solidFill>
                <a:latin typeface="Times New Roman" panose="02020603050405020304" pitchFamily="18" charset="0"/>
                <a:cs typeface="Times New Roman" panose="02020603050405020304" pitchFamily="18" charset="0"/>
              </a:rPr>
              <a:t>observed latency of the </a:t>
            </a:r>
            <a:r>
              <a:rPr lang="en-US" altLang="zh-CN" sz="2500" dirty="0" err="1">
                <a:solidFill>
                  <a:srgbClr val="FF0000"/>
                </a:solidFill>
                <a:latin typeface="Times New Roman" panose="02020603050405020304" pitchFamily="18" charset="0"/>
                <a:cs typeface="Times New Roman" panose="02020603050405020304" pitchFamily="18" charset="0"/>
              </a:rPr>
              <a:t>fERN</a:t>
            </a:r>
            <a:r>
              <a:rPr lang="en-US" altLang="zh-CN" sz="2500" dirty="0">
                <a:solidFill>
                  <a:srgbClr val="FF0000"/>
                </a:solidFill>
                <a:latin typeface="Times New Roman" panose="02020603050405020304" pitchFamily="18" charset="0"/>
                <a:cs typeface="Times New Roman" panose="02020603050405020304" pitchFamily="18" charset="0"/>
              </a:rPr>
              <a:t> and P300 components </a:t>
            </a:r>
            <a:r>
              <a:rPr lang="en-US" altLang="zh-CN" sz="2500" dirty="0">
                <a:latin typeface="Times New Roman" panose="02020603050405020304" pitchFamily="18" charset="0"/>
                <a:cs typeface="Times New Roman" panose="02020603050405020304" pitchFamily="18" charset="0"/>
              </a:rPr>
              <a:t>in our study. This </a:t>
            </a:r>
            <a:r>
              <a:rPr lang="en-US" altLang="zh-CN" sz="2500" dirty="0">
                <a:solidFill>
                  <a:srgbClr val="FF0000"/>
                </a:solidFill>
                <a:latin typeface="Times New Roman" panose="02020603050405020304" pitchFamily="18" charset="0"/>
                <a:cs typeface="Times New Roman" panose="02020603050405020304" pitchFamily="18" charset="0"/>
              </a:rPr>
              <a:t>interval also covered the latency of HGF regressors in previous GLM studies?</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modulation by </a:t>
            </a:r>
            <a:r>
              <a:rPr lang="en-US" altLang="zh-CN" sz="2500" dirty="0" err="1">
                <a:latin typeface="Times New Roman" panose="02020603050405020304" pitchFamily="18" charset="0"/>
                <a:cs typeface="Times New Roman" panose="02020603050405020304" pitchFamily="18" charset="0"/>
              </a:rPr>
              <a:t>pwPE</a:t>
            </a:r>
            <a:r>
              <a:rPr lang="en-US" altLang="zh-CN" sz="2500" dirty="0">
                <a:latin typeface="Times New Roman" panose="02020603050405020304" pitchFamily="18" charset="0"/>
                <a:cs typeface="Times New Roman" panose="02020603050405020304" pitchFamily="18" charset="0"/>
              </a:rPr>
              <a:t> regressors of the trial-wise ERP responses can peak at different latencies than the model-free ERP effects</a:t>
            </a:r>
            <a:endParaRPr lang="zh-CN" altLang="en-US" sz="25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B46A306-B538-4191-989A-63BAC297169B}"/>
              </a:ext>
            </a:extLst>
          </p:cNvPr>
          <p:cNvPicPr>
            <a:picLocks noChangeAspect="1"/>
          </p:cNvPicPr>
          <p:nvPr/>
        </p:nvPicPr>
        <p:blipFill rotWithShape="1">
          <a:blip r:embed="rId3"/>
          <a:srcRect r="52259"/>
          <a:stretch/>
        </p:blipFill>
        <p:spPr>
          <a:xfrm>
            <a:off x="1462839" y="5295315"/>
            <a:ext cx="3743643" cy="1474486"/>
          </a:xfrm>
          <a:prstGeom prst="rect">
            <a:avLst/>
          </a:prstGeom>
        </p:spPr>
      </p:pic>
      <p:sp>
        <p:nvSpPr>
          <p:cNvPr id="7" name="矩形 6">
            <a:extLst>
              <a:ext uri="{FF2B5EF4-FFF2-40B4-BE49-F238E27FC236}">
                <a16:creationId xmlns:a16="http://schemas.microsoft.com/office/drawing/2014/main" id="{A8E1183F-241E-4AC9-AEE5-4C3E0F44A5C7}"/>
              </a:ext>
            </a:extLst>
          </p:cNvPr>
          <p:cNvSpPr/>
          <p:nvPr/>
        </p:nvSpPr>
        <p:spPr>
          <a:xfrm>
            <a:off x="6096000" y="6045426"/>
            <a:ext cx="3243196" cy="646331"/>
          </a:xfrm>
          <a:prstGeom prst="rect">
            <a:avLst/>
          </a:prstGeom>
        </p:spPr>
        <p:txBody>
          <a:bodyPr wrap="none">
            <a:spAutoFit/>
          </a:bodyPr>
          <a:lstStyle/>
          <a:p>
            <a:r>
              <a:rPr lang="en-US" altLang="zh-CN" dirty="0">
                <a:latin typeface="Times New Roman" panose="02020603050405020304" pitchFamily="18" charset="0"/>
              </a:rPr>
              <a:t>observed a prominent correlation</a:t>
            </a:r>
          </a:p>
          <a:p>
            <a:r>
              <a:rPr lang="en-US" altLang="zh-CN" dirty="0">
                <a:latin typeface="Times New Roman" panose="02020603050405020304" pitchFamily="18" charset="0"/>
              </a:rPr>
              <a:t>0.67-0.96,  </a:t>
            </a:r>
            <a:r>
              <a:rPr lang="en-US" altLang="zh-CN" i="1" dirty="0">
                <a:latin typeface="Times New Roman" panose="02020603050405020304" pitchFamily="18" charset="0"/>
              </a:rPr>
              <a:t>p</a:t>
            </a:r>
            <a:r>
              <a:rPr lang="en-US" altLang="zh-CN" dirty="0">
                <a:latin typeface="Times New Roman" panose="02020603050405020304" pitchFamily="18" charset="0"/>
              </a:rPr>
              <a:t>&lt;.05</a:t>
            </a:r>
          </a:p>
        </p:txBody>
      </p:sp>
      <p:sp>
        <p:nvSpPr>
          <p:cNvPr id="8" name="矩形 7">
            <a:extLst>
              <a:ext uri="{FF2B5EF4-FFF2-40B4-BE49-F238E27FC236}">
                <a16:creationId xmlns:a16="http://schemas.microsoft.com/office/drawing/2014/main" id="{AF234857-83D0-49D9-8218-FA4D21D1124E}"/>
              </a:ext>
            </a:extLst>
          </p:cNvPr>
          <p:cNvSpPr/>
          <p:nvPr/>
        </p:nvSpPr>
        <p:spPr>
          <a:xfrm>
            <a:off x="8452003" y="5544051"/>
            <a:ext cx="992579" cy="369332"/>
          </a:xfrm>
          <a:prstGeom prst="rect">
            <a:avLst/>
          </a:prstGeom>
        </p:spPr>
        <p:txBody>
          <a:bodyPr wrap="none">
            <a:spAutoFit/>
          </a:bodyPr>
          <a:lstStyle/>
          <a:p>
            <a:r>
              <a:rPr lang="en-US" altLang="zh-CN" dirty="0">
                <a:solidFill>
                  <a:srgbClr val="FF0000"/>
                </a:solidFill>
                <a:latin typeface="Times New Roman" panose="02020603050405020304" pitchFamily="18" charset="0"/>
              </a:rPr>
              <a:t>collinear</a:t>
            </a:r>
            <a:endParaRPr lang="zh-CN" altLang="en-US" dirty="0">
              <a:solidFill>
                <a:srgbClr val="FF0000"/>
              </a:solidFill>
            </a:endParaRPr>
          </a:p>
        </p:txBody>
      </p:sp>
      <p:sp>
        <p:nvSpPr>
          <p:cNvPr id="9" name="文本框 8">
            <a:extLst>
              <a:ext uri="{FF2B5EF4-FFF2-40B4-BE49-F238E27FC236}">
                <a16:creationId xmlns:a16="http://schemas.microsoft.com/office/drawing/2014/main" id="{760D3FE3-6FA9-41F6-A47A-90838A5EE11E}"/>
              </a:ext>
            </a:extLst>
          </p:cNvPr>
          <p:cNvSpPr txBox="1"/>
          <p:nvPr/>
        </p:nvSpPr>
        <p:spPr>
          <a:xfrm>
            <a:off x="5293649" y="5352966"/>
            <a:ext cx="3609719" cy="477054"/>
          </a:xfrm>
          <a:prstGeom prst="rect">
            <a:avLst/>
          </a:prstGeom>
          <a:noFill/>
        </p:spPr>
        <p:txBody>
          <a:bodyPr wrap="square" rtlCol="0">
            <a:spAutoFit/>
          </a:bodyPr>
          <a:lstStyle/>
          <a:p>
            <a:r>
              <a:rPr lang="en-US" altLang="zh-CN" sz="2500" dirty="0">
                <a:latin typeface="Times New Roman" panose="02020603050405020304" pitchFamily="18" charset="0"/>
              </a:rPr>
              <a:t>abs(</a:t>
            </a:r>
            <a:r>
              <a:rPr lang="en-US" altLang="zh-CN" sz="2500" dirty="0">
                <a:latin typeface="Times New Roman" panose="02020603050405020304" pitchFamily="18" charset="0"/>
                <a:sym typeface="Symbol" panose="05050102010706020507" pitchFamily="18" charset="2"/>
              </a:rPr>
              <a:t></a:t>
            </a:r>
            <a:r>
              <a:rPr lang="en-US" altLang="zh-CN" sz="2500" baseline="-25000" dirty="0">
                <a:latin typeface="Times New Roman" panose="02020603050405020304" pitchFamily="18" charset="0"/>
                <a:sym typeface="Symbol" panose="05050102010706020507" pitchFamily="18" charset="2"/>
              </a:rPr>
              <a:t>2</a:t>
            </a:r>
            <a:r>
              <a:rPr lang="en-US" altLang="zh-CN" sz="2500" dirty="0">
                <a:latin typeface="Times New Roman" panose="02020603050405020304" pitchFamily="18" charset="0"/>
                <a:sym typeface="Symbol" panose="05050102010706020507" pitchFamily="18" charset="2"/>
              </a:rPr>
              <a:t>)     </a:t>
            </a:r>
            <a:r>
              <a:rPr lang="en-US" altLang="zh-CN" sz="2500" baseline="-25000" dirty="0">
                <a:latin typeface="Times New Roman" panose="02020603050405020304" pitchFamily="18" charset="0"/>
                <a:sym typeface="Symbol" panose="05050102010706020507" pitchFamily="18" charset="2"/>
              </a:rPr>
              <a:t>3    </a:t>
            </a:r>
            <a:r>
              <a:rPr lang="en-US" altLang="zh-CN" sz="2500" dirty="0">
                <a:latin typeface="Times New Roman" panose="02020603050405020304" pitchFamily="18" charset="0"/>
                <a:sym typeface="Symbol" panose="05050102010706020507" pitchFamily="18" charset="2"/>
              </a:rPr>
              <a:t>outcome</a:t>
            </a:r>
            <a:endParaRPr lang="en-US" altLang="zh-CN" sz="2500" baseline="-25000" dirty="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1661829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
        <p:nvSpPr>
          <p:cNvPr id="5" name="矩形 4">
            <a:extLst>
              <a:ext uri="{FF2B5EF4-FFF2-40B4-BE49-F238E27FC236}">
                <a16:creationId xmlns:a16="http://schemas.microsoft.com/office/drawing/2014/main" id="{C175A4AB-CB65-485E-9826-B0291A0474D3}"/>
              </a:ext>
            </a:extLst>
          </p:cNvPr>
          <p:cNvSpPr/>
          <p:nvPr/>
        </p:nvSpPr>
        <p:spPr>
          <a:xfrm>
            <a:off x="817327" y="1290187"/>
            <a:ext cx="11088533" cy="406277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Initially, our GLM was composed of trial-wise estimates </a:t>
            </a:r>
            <a:r>
              <a:rPr lang="en-US" altLang="zh-CN" sz="2500" b="1" dirty="0">
                <a:latin typeface="Times New Roman" panose="02020603050405020304" pitchFamily="18" charset="0"/>
                <a:cs typeface="Times New Roman" panose="02020603050405020304" pitchFamily="18" charset="0"/>
              </a:rPr>
              <a:t>of two computational quantities</a:t>
            </a:r>
            <a:r>
              <a:rPr lang="en-US" altLang="zh-CN" sz="2500" dirty="0">
                <a:latin typeface="Times New Roman" panose="02020603050405020304" pitchFamily="18" charset="0"/>
                <a:cs typeface="Times New Roman" panose="02020603050405020304" pitchFamily="18" charset="0"/>
              </a:rPr>
              <a:t>: </a:t>
            </a:r>
            <a:r>
              <a:rPr lang="en-US" altLang="zh-CN" sz="2500" b="1" dirty="0">
                <a:latin typeface="Times New Roman" panose="02020603050405020304" pitchFamily="18" charset="0"/>
                <a:cs typeface="Times New Roman" panose="02020603050405020304" pitchFamily="18" charset="0"/>
              </a:rPr>
              <a:t>abs(</a:t>
            </a:r>
            <a:r>
              <a:rPr lang="zh-CN" altLang="en-US" sz="2500" b="1" dirty="0">
                <a:latin typeface="Times New Roman" panose="02020603050405020304" pitchFamily="18" charset="0"/>
                <a:cs typeface="Times New Roman" panose="02020603050405020304" pitchFamily="18" charset="0"/>
              </a:rPr>
              <a:t>𝜀</a:t>
            </a:r>
            <a:r>
              <a:rPr lang="en-US" altLang="zh-CN" sz="2500" b="1" baseline="-25000" dirty="0">
                <a:latin typeface="Times New Roman" panose="02020603050405020304" pitchFamily="18" charset="0"/>
                <a:cs typeface="Times New Roman" panose="02020603050405020304" pitchFamily="18" charset="0"/>
              </a:rPr>
              <a:t>2</a:t>
            </a:r>
            <a:r>
              <a:rPr lang="en-US" altLang="zh-CN" sz="2500" b="1" dirty="0">
                <a:latin typeface="Times New Roman" panose="02020603050405020304" pitchFamily="18" charset="0"/>
                <a:cs typeface="Times New Roman" panose="02020603050405020304" pitchFamily="18" charset="0"/>
              </a:rPr>
              <a:t>)</a:t>
            </a:r>
            <a:r>
              <a:rPr lang="en-US" altLang="zh-CN" sz="2500" dirty="0">
                <a:latin typeface="Times New Roman" panose="02020603050405020304" pitchFamily="18" charset="0"/>
                <a:cs typeface="Times New Roman" panose="02020603050405020304" pitchFamily="18" charset="0"/>
              </a:rPr>
              <a:t>,  </a:t>
            </a:r>
            <a:r>
              <a:rPr lang="en-US" altLang="zh-CN" sz="2500" b="1" dirty="0">
                <a:latin typeface="Times New Roman" panose="02020603050405020304" pitchFamily="18" charset="0"/>
                <a:cs typeface="Times New Roman" panose="02020603050405020304" pitchFamily="18" charset="0"/>
              </a:rPr>
              <a:t>(</a:t>
            </a:r>
            <a:r>
              <a:rPr lang="zh-CN" altLang="en-US" sz="2500" b="1" dirty="0">
                <a:latin typeface="Times New Roman" panose="02020603050405020304" pitchFamily="18" charset="0"/>
                <a:cs typeface="Times New Roman" panose="02020603050405020304" pitchFamily="18" charset="0"/>
              </a:rPr>
              <a:t>𝜀</a:t>
            </a:r>
            <a:r>
              <a:rPr lang="en-US" altLang="zh-CN" sz="2500" b="1" baseline="-25000" dirty="0">
                <a:latin typeface="Times New Roman" panose="02020603050405020304" pitchFamily="18" charset="0"/>
                <a:cs typeface="Times New Roman" panose="02020603050405020304" pitchFamily="18" charset="0"/>
              </a:rPr>
              <a:t>3</a:t>
            </a:r>
            <a:r>
              <a:rPr lang="en-US" altLang="zh-CN" sz="2500" b="1"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b="1" dirty="0">
                <a:latin typeface="Times New Roman" panose="02020603050405020304" pitchFamily="18" charset="0"/>
                <a:cs typeface="Times New Roman" panose="02020603050405020304" pitchFamily="18" charset="0"/>
              </a:rPr>
              <a:t>Arbitrary : </a:t>
            </a:r>
            <a:r>
              <a:rPr lang="en-US" altLang="zh-CN" sz="2500" dirty="0">
                <a:latin typeface="Times New Roman" panose="02020603050405020304" pitchFamily="18" charset="0"/>
                <a:cs typeface="Times New Roman" panose="02020603050405020304" pitchFamily="18" charset="0"/>
              </a:rPr>
              <a:t>the quantity x</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is related to the tendency of one choice to be rewarding (x</a:t>
            </a:r>
            <a:r>
              <a:rPr lang="en-US" altLang="zh-CN" sz="2500" baseline="-25000" dirty="0">
                <a:latin typeface="Times New Roman" panose="02020603050405020304" pitchFamily="18" charset="0"/>
                <a:cs typeface="Times New Roman" panose="02020603050405020304" pitchFamily="18" charset="0"/>
              </a:rPr>
              <a:t>1</a:t>
            </a:r>
            <a:r>
              <a:rPr lang="en-US" altLang="zh-CN" sz="2500" dirty="0">
                <a:latin typeface="Times New Roman" panose="02020603050405020304" pitchFamily="18" charset="0"/>
                <a:cs typeface="Times New Roman" panose="02020603050405020304" pitchFamily="18" charset="0"/>
              </a:rPr>
              <a:t> = 1); yet this choice and equivalently the sign of the </a:t>
            </a:r>
            <a:r>
              <a:rPr lang="en-US" altLang="zh-CN" sz="2500" dirty="0" err="1">
                <a:latin typeface="Times New Roman" panose="02020603050405020304" pitchFamily="18" charset="0"/>
                <a:cs typeface="Times New Roman" panose="02020603050405020304" pitchFamily="18" charset="0"/>
              </a:rPr>
              <a:t>pwPE</a:t>
            </a:r>
            <a:r>
              <a:rPr lang="en-US" altLang="zh-CN" sz="2500" dirty="0">
                <a:latin typeface="Times New Roman" panose="02020603050405020304" pitchFamily="18" charset="0"/>
                <a:cs typeface="Times New Roman" panose="02020603050405020304" pitchFamily="18" charset="0"/>
              </a:rPr>
              <a:t> at this level was arbitrary</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Third regressor the trial-wise </a:t>
            </a:r>
            <a:r>
              <a:rPr lang="en-US" altLang="zh-CN" sz="2500" b="1" dirty="0">
                <a:latin typeface="Times New Roman" panose="02020603050405020304" pitchFamily="18" charset="0"/>
                <a:cs typeface="Times New Roman" panose="02020603050405020304" pitchFamily="18" charset="0"/>
              </a:rPr>
              <a:t>win/lose outcome </a:t>
            </a:r>
            <a:r>
              <a:rPr lang="en-US" altLang="zh-CN" sz="2500" dirty="0">
                <a:latin typeface="Times New Roman" panose="02020603050405020304" pitchFamily="18" charset="0"/>
                <a:cs typeface="Times New Roman" panose="02020603050405020304" pitchFamily="18" charset="0"/>
              </a:rPr>
              <a:t>values as we expected this variable to account for </a:t>
            </a:r>
            <a:r>
              <a:rPr lang="en-US" altLang="zh-CN" sz="2500" b="1" dirty="0">
                <a:latin typeface="Times New Roman" panose="02020603050405020304" pitchFamily="18" charset="0"/>
                <a:cs typeface="Times New Roman" panose="02020603050405020304" pitchFamily="18" charset="0"/>
              </a:rPr>
              <a:t>much of the signal variance </a:t>
            </a:r>
            <a:r>
              <a:rPr lang="en-US" altLang="zh-CN" sz="2500" dirty="0">
                <a:latin typeface="Times New Roman" panose="02020603050405020304" pitchFamily="18" charset="0"/>
                <a:cs typeface="Times New Roman" panose="02020603050405020304" pitchFamily="18" charset="0"/>
              </a:rPr>
              <a:t>in the EEG epochs.</a:t>
            </a:r>
          </a:p>
        </p:txBody>
      </p:sp>
      <p:pic>
        <p:nvPicPr>
          <p:cNvPr id="3" name="图片 2">
            <a:extLst>
              <a:ext uri="{FF2B5EF4-FFF2-40B4-BE49-F238E27FC236}">
                <a16:creationId xmlns:a16="http://schemas.microsoft.com/office/drawing/2014/main" id="{DB46A306-B538-4191-989A-63BAC297169B}"/>
              </a:ext>
            </a:extLst>
          </p:cNvPr>
          <p:cNvPicPr>
            <a:picLocks noChangeAspect="1"/>
          </p:cNvPicPr>
          <p:nvPr/>
        </p:nvPicPr>
        <p:blipFill rotWithShape="1">
          <a:blip r:embed="rId3"/>
          <a:srcRect r="52259"/>
          <a:stretch/>
        </p:blipFill>
        <p:spPr>
          <a:xfrm>
            <a:off x="1462839" y="5295315"/>
            <a:ext cx="3743643" cy="1474486"/>
          </a:xfrm>
          <a:prstGeom prst="rect">
            <a:avLst/>
          </a:prstGeom>
        </p:spPr>
      </p:pic>
      <p:sp>
        <p:nvSpPr>
          <p:cNvPr id="4" name="文本框 3">
            <a:extLst>
              <a:ext uri="{FF2B5EF4-FFF2-40B4-BE49-F238E27FC236}">
                <a16:creationId xmlns:a16="http://schemas.microsoft.com/office/drawing/2014/main" id="{A8CD92B1-5095-4F5E-A0C9-C8CC121104B3}"/>
              </a:ext>
            </a:extLst>
          </p:cNvPr>
          <p:cNvSpPr txBox="1"/>
          <p:nvPr/>
        </p:nvSpPr>
        <p:spPr>
          <a:xfrm>
            <a:off x="5293649" y="5352966"/>
            <a:ext cx="3609719" cy="477054"/>
          </a:xfrm>
          <a:prstGeom prst="rect">
            <a:avLst/>
          </a:prstGeom>
          <a:noFill/>
        </p:spPr>
        <p:txBody>
          <a:bodyPr wrap="square" rtlCol="0">
            <a:spAutoFit/>
          </a:bodyPr>
          <a:lstStyle/>
          <a:p>
            <a:r>
              <a:rPr lang="en-US" altLang="zh-CN" sz="2500" dirty="0">
                <a:latin typeface="Times New Roman" panose="02020603050405020304" pitchFamily="18" charset="0"/>
              </a:rPr>
              <a:t>abs(</a:t>
            </a:r>
            <a:r>
              <a:rPr lang="en-US" altLang="zh-CN" sz="2500" dirty="0">
                <a:latin typeface="Times New Roman" panose="02020603050405020304" pitchFamily="18" charset="0"/>
                <a:sym typeface="Symbol" panose="05050102010706020507" pitchFamily="18" charset="2"/>
              </a:rPr>
              <a:t></a:t>
            </a:r>
            <a:r>
              <a:rPr lang="en-US" altLang="zh-CN" sz="2500" baseline="-25000" dirty="0">
                <a:latin typeface="Times New Roman" panose="02020603050405020304" pitchFamily="18" charset="0"/>
                <a:sym typeface="Symbol" panose="05050102010706020507" pitchFamily="18" charset="2"/>
              </a:rPr>
              <a:t>2</a:t>
            </a:r>
            <a:r>
              <a:rPr lang="en-US" altLang="zh-CN" sz="2500" dirty="0">
                <a:latin typeface="Times New Roman" panose="02020603050405020304" pitchFamily="18" charset="0"/>
                <a:sym typeface="Symbol" panose="05050102010706020507" pitchFamily="18" charset="2"/>
              </a:rPr>
              <a:t>)     </a:t>
            </a:r>
            <a:r>
              <a:rPr lang="en-US" altLang="zh-CN" sz="2500" baseline="-25000" dirty="0">
                <a:latin typeface="Times New Roman" panose="02020603050405020304" pitchFamily="18" charset="0"/>
                <a:sym typeface="Symbol" panose="05050102010706020507" pitchFamily="18" charset="2"/>
              </a:rPr>
              <a:t>3    </a:t>
            </a:r>
            <a:r>
              <a:rPr lang="en-US" altLang="zh-CN" sz="2500" dirty="0">
                <a:latin typeface="Times New Roman" panose="02020603050405020304" pitchFamily="18" charset="0"/>
                <a:sym typeface="Symbol" panose="05050102010706020507" pitchFamily="18" charset="2"/>
              </a:rPr>
              <a:t>outcome</a:t>
            </a:r>
            <a:endParaRPr lang="en-US" altLang="zh-CN" sz="2500" baseline="-25000" dirty="0">
              <a:latin typeface="Times New Roman" panose="02020603050405020304" pitchFamily="18" charset="0"/>
              <a:sym typeface="Symbol" panose="05050102010706020507" pitchFamily="18" charset="2"/>
            </a:endParaRPr>
          </a:p>
        </p:txBody>
      </p:sp>
      <p:sp>
        <p:nvSpPr>
          <p:cNvPr id="7" name="矩形 6">
            <a:extLst>
              <a:ext uri="{FF2B5EF4-FFF2-40B4-BE49-F238E27FC236}">
                <a16:creationId xmlns:a16="http://schemas.microsoft.com/office/drawing/2014/main" id="{A8E1183F-241E-4AC9-AEE5-4C3E0F44A5C7}"/>
              </a:ext>
            </a:extLst>
          </p:cNvPr>
          <p:cNvSpPr/>
          <p:nvPr/>
        </p:nvSpPr>
        <p:spPr>
          <a:xfrm>
            <a:off x="6096000" y="6045426"/>
            <a:ext cx="3243196" cy="646331"/>
          </a:xfrm>
          <a:prstGeom prst="rect">
            <a:avLst/>
          </a:prstGeom>
        </p:spPr>
        <p:txBody>
          <a:bodyPr wrap="none">
            <a:spAutoFit/>
          </a:bodyPr>
          <a:lstStyle/>
          <a:p>
            <a:r>
              <a:rPr lang="en-US" altLang="zh-CN" dirty="0">
                <a:latin typeface="Times New Roman" panose="02020603050405020304" pitchFamily="18" charset="0"/>
              </a:rPr>
              <a:t>observed a prominent correlation</a:t>
            </a:r>
          </a:p>
          <a:p>
            <a:r>
              <a:rPr lang="en-US" altLang="zh-CN" dirty="0">
                <a:latin typeface="Times New Roman" panose="02020603050405020304" pitchFamily="18" charset="0"/>
              </a:rPr>
              <a:t>0.67-0.96,  </a:t>
            </a:r>
            <a:r>
              <a:rPr lang="en-US" altLang="zh-CN" i="1" dirty="0">
                <a:latin typeface="Times New Roman" panose="02020603050405020304" pitchFamily="18" charset="0"/>
              </a:rPr>
              <a:t>p</a:t>
            </a:r>
            <a:r>
              <a:rPr lang="en-US" altLang="zh-CN" dirty="0">
                <a:latin typeface="Times New Roman" panose="02020603050405020304" pitchFamily="18" charset="0"/>
              </a:rPr>
              <a:t>&lt;.05</a:t>
            </a:r>
          </a:p>
        </p:txBody>
      </p:sp>
      <p:sp>
        <p:nvSpPr>
          <p:cNvPr id="8" name="矩形 7">
            <a:extLst>
              <a:ext uri="{FF2B5EF4-FFF2-40B4-BE49-F238E27FC236}">
                <a16:creationId xmlns:a16="http://schemas.microsoft.com/office/drawing/2014/main" id="{AF234857-83D0-49D9-8218-FA4D21D1124E}"/>
              </a:ext>
            </a:extLst>
          </p:cNvPr>
          <p:cNvSpPr/>
          <p:nvPr/>
        </p:nvSpPr>
        <p:spPr>
          <a:xfrm>
            <a:off x="8452003" y="5544051"/>
            <a:ext cx="992579" cy="369332"/>
          </a:xfrm>
          <a:prstGeom prst="rect">
            <a:avLst/>
          </a:prstGeom>
        </p:spPr>
        <p:txBody>
          <a:bodyPr wrap="none">
            <a:spAutoFit/>
          </a:bodyPr>
          <a:lstStyle/>
          <a:p>
            <a:r>
              <a:rPr lang="en-US" altLang="zh-CN" dirty="0">
                <a:solidFill>
                  <a:srgbClr val="FF0000"/>
                </a:solidFill>
                <a:latin typeface="Times New Roman" panose="02020603050405020304" pitchFamily="18" charset="0"/>
              </a:rPr>
              <a:t>collinear</a:t>
            </a:r>
            <a:endParaRPr lang="zh-CN" altLang="en-US" dirty="0">
              <a:solidFill>
                <a:srgbClr val="FF0000"/>
              </a:solidFill>
            </a:endParaRPr>
          </a:p>
        </p:txBody>
      </p:sp>
    </p:spTree>
    <p:extLst>
      <p:ext uri="{BB962C8B-B14F-4D97-AF65-F5344CB8AC3E}">
        <p14:creationId xmlns:p14="http://schemas.microsoft.com/office/powerpoint/2010/main" val="3455331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12DC07-2CD0-4CC7-AFA6-852CF2EA3CB7}"/>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
        <p:nvSpPr>
          <p:cNvPr id="5" name="矩形 4">
            <a:extLst>
              <a:ext uri="{FF2B5EF4-FFF2-40B4-BE49-F238E27FC236}">
                <a16:creationId xmlns:a16="http://schemas.microsoft.com/office/drawing/2014/main" id="{C175A4AB-CB65-485E-9826-B0291A0474D3}"/>
              </a:ext>
            </a:extLst>
          </p:cNvPr>
          <p:cNvSpPr/>
          <p:nvPr/>
        </p:nvSpPr>
        <p:spPr>
          <a:xfrm>
            <a:off x="994610" y="1809617"/>
            <a:ext cx="11197390" cy="2908168"/>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updated our GLM to </a:t>
            </a:r>
            <a:r>
              <a:rPr lang="en-US" altLang="zh-CN" sz="2500" b="1" dirty="0">
                <a:latin typeface="Times New Roman" panose="02020603050405020304" pitchFamily="18" charset="0"/>
                <a:cs typeface="Times New Roman" panose="02020603050405020304" pitchFamily="18" charset="0"/>
              </a:rPr>
              <a:t>only include trial-wise estimates of abs(</a:t>
            </a:r>
            <a:r>
              <a:rPr lang="zh-CN" altLang="en-US" sz="2500" b="1" dirty="0">
                <a:latin typeface="Times New Roman" panose="02020603050405020304" pitchFamily="18" charset="0"/>
                <a:cs typeface="Times New Roman" panose="02020603050405020304" pitchFamily="18" charset="0"/>
              </a:rPr>
              <a:t>𝜀</a:t>
            </a:r>
            <a:r>
              <a:rPr lang="en-US" altLang="zh-CN" sz="2500" b="1" baseline="-25000" dirty="0">
                <a:latin typeface="Times New Roman" panose="02020603050405020304" pitchFamily="18" charset="0"/>
                <a:cs typeface="Times New Roman" panose="02020603050405020304" pitchFamily="18" charset="0"/>
              </a:rPr>
              <a:t>2</a:t>
            </a:r>
            <a:r>
              <a:rPr lang="en-US" altLang="zh-CN" sz="2500" b="1" dirty="0">
                <a:latin typeface="Times New Roman" panose="02020603050405020304" pitchFamily="18" charset="0"/>
                <a:cs typeface="Times New Roman" panose="02020603050405020304" pitchFamily="18" charset="0"/>
              </a:rPr>
              <a:t>),</a:t>
            </a:r>
            <a:r>
              <a:rPr lang="en-US" altLang="zh-CN" sz="2500" dirty="0">
                <a:latin typeface="Times New Roman" panose="02020603050405020304" pitchFamily="18" charset="0"/>
                <a:cs typeface="Times New Roman" panose="02020603050405020304" pitchFamily="18" charset="0"/>
              </a:rPr>
              <a:t> and </a:t>
            </a:r>
            <a:r>
              <a:rPr lang="en-US" altLang="zh-CN" sz="2500" b="1" dirty="0">
                <a:latin typeface="Times New Roman" panose="02020603050405020304" pitchFamily="18" charset="0"/>
                <a:cs typeface="Times New Roman" panose="02020603050405020304" pitchFamily="18" charset="0"/>
              </a:rPr>
              <a:t>the outcome of each trial (1 = win, 0 = lose)</a:t>
            </a:r>
            <a:r>
              <a:rPr lang="en-US" altLang="zh-CN" sz="2500" dirty="0">
                <a:latin typeface="Times New Roman" panose="02020603050405020304" pitchFamily="18" charset="0"/>
                <a:cs typeface="Times New Roman" panose="02020603050405020304" pitchFamily="18" charset="0"/>
              </a:rPr>
              <a:t>. </a:t>
            </a:r>
          </a:p>
          <a:p>
            <a:pPr marL="342900" indent="-342900">
              <a:lnSpc>
                <a:spcPct val="150000"/>
              </a:lnSpc>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Regressor abs(</a:t>
            </a:r>
            <a:r>
              <a:rPr lang="zh-CN" altLang="en-US" sz="2500" dirty="0">
                <a:latin typeface="Times New Roman" panose="02020603050405020304" pitchFamily="18" charset="0"/>
                <a:cs typeface="Times New Roman" panose="02020603050405020304" pitchFamily="18" charset="0"/>
              </a:rPr>
              <a:t>𝜀</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was chosen over </a:t>
            </a:r>
            <a:r>
              <a:rPr lang="zh-CN" altLang="en-US" sz="2500" dirty="0">
                <a:latin typeface="Times New Roman" panose="02020603050405020304" pitchFamily="18" charset="0"/>
                <a:cs typeface="Times New Roman" panose="02020603050405020304" pitchFamily="18" charset="0"/>
              </a:rPr>
              <a:t>𝜀</a:t>
            </a:r>
            <a:r>
              <a:rPr lang="en-US" altLang="zh-CN" sz="2500" baseline="-25000" dirty="0">
                <a:latin typeface="Times New Roman" panose="02020603050405020304" pitchFamily="18" charset="0"/>
                <a:cs typeface="Times New Roman" panose="02020603050405020304" pitchFamily="18" charset="0"/>
              </a:rPr>
              <a:t>3</a:t>
            </a:r>
            <a:r>
              <a:rPr lang="en-US" altLang="zh-CN" sz="2500" dirty="0">
                <a:latin typeface="Times New Roman" panose="02020603050405020304" pitchFamily="18" charset="0"/>
                <a:cs typeface="Times New Roman" panose="02020603050405020304" pitchFamily="18" charset="0"/>
              </a:rPr>
              <a:t> out of theoretical considerations, but also as abs(</a:t>
            </a:r>
            <a:r>
              <a:rPr lang="zh-CN" altLang="en-US" sz="2500" dirty="0">
                <a:latin typeface="Times New Roman" panose="02020603050405020304" pitchFamily="18" charset="0"/>
                <a:cs typeface="Times New Roman" panose="02020603050405020304" pitchFamily="18" charset="0"/>
              </a:rPr>
              <a:t>𝜀</a:t>
            </a:r>
            <a:r>
              <a:rPr lang="en-US" altLang="zh-CN" sz="2500" baseline="-25000" dirty="0">
                <a:latin typeface="Times New Roman" panose="02020603050405020304" pitchFamily="18" charset="0"/>
                <a:cs typeface="Times New Roman" panose="02020603050405020304" pitchFamily="18" charset="0"/>
              </a:rPr>
              <a:t>2</a:t>
            </a:r>
            <a:r>
              <a:rPr lang="en-US" altLang="zh-CN" sz="2500" dirty="0">
                <a:latin typeface="Times New Roman" panose="02020603050405020304" pitchFamily="18" charset="0"/>
                <a:cs typeface="Times New Roman" panose="02020603050405020304" pitchFamily="18" charset="0"/>
              </a:rPr>
              <a:t>) was associated with much higher efficiency of </a:t>
            </a:r>
            <a:r>
              <a:rPr lang="zh-CN" altLang="en-US" sz="2500" dirty="0">
                <a:latin typeface="Times New Roman" panose="02020603050405020304" pitchFamily="18" charset="0"/>
                <a:cs typeface="Times New Roman" panose="02020603050405020304" pitchFamily="18" charset="0"/>
              </a:rPr>
              <a:t>𝛽 </a:t>
            </a:r>
            <a:r>
              <a:rPr lang="en-US" altLang="zh-CN" sz="2500" dirty="0">
                <a:latin typeface="Times New Roman" panose="02020603050405020304" pitchFamily="18" charset="0"/>
                <a:cs typeface="Times New Roman" panose="02020603050405020304" pitchFamily="18" charset="0"/>
              </a:rPr>
              <a:t>coefficients in the GLM compared to </a:t>
            </a:r>
            <a:r>
              <a:rPr lang="zh-CN" altLang="en-US" sz="2500" dirty="0">
                <a:latin typeface="Times New Roman" panose="02020603050405020304" pitchFamily="18" charset="0"/>
                <a:cs typeface="Times New Roman" panose="02020603050405020304" pitchFamily="18" charset="0"/>
              </a:rPr>
              <a:t>𝜀</a:t>
            </a:r>
            <a:r>
              <a:rPr lang="en-US" altLang="zh-CN" sz="2500" baseline="-25000" dirty="0">
                <a:latin typeface="Times New Roman" panose="02020603050405020304" pitchFamily="18" charset="0"/>
                <a:cs typeface="Times New Roman" panose="02020603050405020304" pitchFamily="18" charset="0"/>
              </a:rPr>
              <a:t>3</a:t>
            </a:r>
            <a:endParaRPr lang="en-US" altLang="zh-CN" sz="25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DB46A306-B538-4191-989A-63BAC297169B}"/>
              </a:ext>
            </a:extLst>
          </p:cNvPr>
          <p:cNvPicPr>
            <a:picLocks noChangeAspect="1"/>
          </p:cNvPicPr>
          <p:nvPr/>
        </p:nvPicPr>
        <p:blipFill rotWithShape="1">
          <a:blip r:embed="rId3"/>
          <a:srcRect r="52259"/>
          <a:stretch/>
        </p:blipFill>
        <p:spPr>
          <a:xfrm>
            <a:off x="1462839" y="5295315"/>
            <a:ext cx="3743643" cy="1474486"/>
          </a:xfrm>
          <a:prstGeom prst="rect">
            <a:avLst/>
          </a:prstGeom>
        </p:spPr>
      </p:pic>
      <p:sp>
        <p:nvSpPr>
          <p:cNvPr id="7" name="矩形 6">
            <a:extLst>
              <a:ext uri="{FF2B5EF4-FFF2-40B4-BE49-F238E27FC236}">
                <a16:creationId xmlns:a16="http://schemas.microsoft.com/office/drawing/2014/main" id="{A8E1183F-241E-4AC9-AEE5-4C3E0F44A5C7}"/>
              </a:ext>
            </a:extLst>
          </p:cNvPr>
          <p:cNvSpPr/>
          <p:nvPr/>
        </p:nvSpPr>
        <p:spPr>
          <a:xfrm>
            <a:off x="6096000" y="6045426"/>
            <a:ext cx="3243196" cy="646331"/>
          </a:xfrm>
          <a:prstGeom prst="rect">
            <a:avLst/>
          </a:prstGeom>
        </p:spPr>
        <p:txBody>
          <a:bodyPr wrap="none">
            <a:spAutoFit/>
          </a:bodyPr>
          <a:lstStyle/>
          <a:p>
            <a:r>
              <a:rPr lang="en-US" altLang="zh-CN" dirty="0">
                <a:latin typeface="Times New Roman" panose="02020603050405020304" pitchFamily="18" charset="0"/>
              </a:rPr>
              <a:t>observed a prominent correlation</a:t>
            </a:r>
          </a:p>
          <a:p>
            <a:r>
              <a:rPr lang="en-US" altLang="zh-CN" dirty="0">
                <a:latin typeface="Times New Roman" panose="02020603050405020304" pitchFamily="18" charset="0"/>
              </a:rPr>
              <a:t>0.67-0.96,  </a:t>
            </a:r>
            <a:r>
              <a:rPr lang="en-US" altLang="zh-CN" i="1" dirty="0">
                <a:latin typeface="Times New Roman" panose="02020603050405020304" pitchFamily="18" charset="0"/>
              </a:rPr>
              <a:t>p</a:t>
            </a:r>
            <a:r>
              <a:rPr lang="en-US" altLang="zh-CN" dirty="0">
                <a:latin typeface="Times New Roman" panose="02020603050405020304" pitchFamily="18" charset="0"/>
              </a:rPr>
              <a:t>&lt;.05</a:t>
            </a:r>
          </a:p>
        </p:txBody>
      </p:sp>
      <p:sp>
        <p:nvSpPr>
          <p:cNvPr id="8" name="矩形 7">
            <a:extLst>
              <a:ext uri="{FF2B5EF4-FFF2-40B4-BE49-F238E27FC236}">
                <a16:creationId xmlns:a16="http://schemas.microsoft.com/office/drawing/2014/main" id="{AF234857-83D0-49D9-8218-FA4D21D1124E}"/>
              </a:ext>
            </a:extLst>
          </p:cNvPr>
          <p:cNvSpPr/>
          <p:nvPr/>
        </p:nvSpPr>
        <p:spPr>
          <a:xfrm>
            <a:off x="8452003" y="5544051"/>
            <a:ext cx="992579" cy="369332"/>
          </a:xfrm>
          <a:prstGeom prst="rect">
            <a:avLst/>
          </a:prstGeom>
        </p:spPr>
        <p:txBody>
          <a:bodyPr wrap="none">
            <a:spAutoFit/>
          </a:bodyPr>
          <a:lstStyle/>
          <a:p>
            <a:r>
              <a:rPr lang="en-US" altLang="zh-CN" dirty="0">
                <a:latin typeface="Times New Roman" panose="02020603050405020304" pitchFamily="18" charset="0"/>
              </a:rPr>
              <a:t>collinear</a:t>
            </a:r>
            <a:endParaRPr lang="zh-CN" altLang="en-US" dirty="0"/>
          </a:p>
        </p:txBody>
      </p:sp>
      <p:sp>
        <p:nvSpPr>
          <p:cNvPr id="9" name="文本框 8">
            <a:extLst>
              <a:ext uri="{FF2B5EF4-FFF2-40B4-BE49-F238E27FC236}">
                <a16:creationId xmlns:a16="http://schemas.microsoft.com/office/drawing/2014/main" id="{505A7D57-9273-4008-B0D0-9AA4FDE19FE8}"/>
              </a:ext>
            </a:extLst>
          </p:cNvPr>
          <p:cNvSpPr txBox="1"/>
          <p:nvPr/>
        </p:nvSpPr>
        <p:spPr>
          <a:xfrm>
            <a:off x="5293649" y="5352966"/>
            <a:ext cx="3609719" cy="477054"/>
          </a:xfrm>
          <a:prstGeom prst="rect">
            <a:avLst/>
          </a:prstGeom>
          <a:noFill/>
        </p:spPr>
        <p:txBody>
          <a:bodyPr wrap="square" rtlCol="0">
            <a:spAutoFit/>
          </a:bodyPr>
          <a:lstStyle/>
          <a:p>
            <a:r>
              <a:rPr lang="en-US" altLang="zh-CN" sz="2500" dirty="0">
                <a:solidFill>
                  <a:srgbClr val="FF0000"/>
                </a:solidFill>
                <a:latin typeface="Times New Roman" panose="02020603050405020304" pitchFamily="18" charset="0"/>
              </a:rPr>
              <a:t>abs(</a:t>
            </a:r>
            <a:r>
              <a:rPr lang="en-US" altLang="zh-CN" sz="2500" dirty="0">
                <a:solidFill>
                  <a:srgbClr val="FF0000"/>
                </a:solidFill>
                <a:latin typeface="Times New Roman" panose="02020603050405020304" pitchFamily="18" charset="0"/>
                <a:sym typeface="Symbol" panose="05050102010706020507" pitchFamily="18" charset="2"/>
              </a:rPr>
              <a:t></a:t>
            </a:r>
            <a:r>
              <a:rPr lang="en-US" altLang="zh-CN" sz="2500" baseline="-25000" dirty="0">
                <a:solidFill>
                  <a:srgbClr val="FF0000"/>
                </a:solidFill>
                <a:latin typeface="Times New Roman" panose="02020603050405020304" pitchFamily="18" charset="0"/>
                <a:sym typeface="Symbol" panose="05050102010706020507" pitchFamily="18" charset="2"/>
              </a:rPr>
              <a:t>2</a:t>
            </a:r>
            <a:r>
              <a:rPr lang="en-US" altLang="zh-CN" sz="2500" dirty="0">
                <a:solidFill>
                  <a:srgbClr val="FF0000"/>
                </a:solidFill>
                <a:latin typeface="Times New Roman" panose="02020603050405020304" pitchFamily="18" charset="0"/>
                <a:sym typeface="Symbol" panose="05050102010706020507" pitchFamily="18" charset="2"/>
              </a:rPr>
              <a:t>)     </a:t>
            </a:r>
            <a:r>
              <a:rPr lang="en-US" altLang="zh-CN" sz="2500" dirty="0">
                <a:latin typeface="Times New Roman" panose="02020603050405020304" pitchFamily="18" charset="0"/>
                <a:sym typeface="Symbol" panose="05050102010706020507" pitchFamily="18" charset="2"/>
              </a:rPr>
              <a:t></a:t>
            </a:r>
            <a:r>
              <a:rPr lang="en-US" altLang="zh-CN" sz="2500" baseline="-25000" dirty="0">
                <a:latin typeface="Times New Roman" panose="02020603050405020304" pitchFamily="18" charset="0"/>
                <a:sym typeface="Symbol" panose="05050102010706020507" pitchFamily="18" charset="2"/>
              </a:rPr>
              <a:t>3    </a:t>
            </a:r>
            <a:r>
              <a:rPr lang="en-US" altLang="zh-CN" sz="2500" dirty="0">
                <a:solidFill>
                  <a:srgbClr val="FF0000"/>
                </a:solidFill>
                <a:latin typeface="Times New Roman" panose="02020603050405020304" pitchFamily="18" charset="0"/>
                <a:sym typeface="Symbol" panose="05050102010706020507" pitchFamily="18" charset="2"/>
              </a:rPr>
              <a:t>outcome</a:t>
            </a:r>
            <a:endParaRPr lang="en-US" altLang="zh-CN" sz="2500" baseline="-25000" dirty="0">
              <a:solidFill>
                <a:srgbClr val="FF0000"/>
              </a:solidFill>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5417887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074820" y="1255617"/>
            <a:ext cx="10764253" cy="463986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The efficiency for 𝛽</a:t>
            </a:r>
            <a:r>
              <a:rPr lang="en-US" altLang="zh-CN" sz="2500" baseline="-25000" dirty="0">
                <a:latin typeface="Times New Roman" panose="02020603050405020304" pitchFamily="18" charset="0"/>
                <a:cs typeface="Times New Roman" panose="02020603050405020304" pitchFamily="18" charset="0"/>
              </a:rPr>
              <a:t>1</a:t>
            </a:r>
            <a:r>
              <a:rPr lang="zh-CN" altLang="en-US" sz="2500" dirty="0">
                <a:latin typeface="Times New Roman" panose="02020603050405020304" pitchFamily="18" charset="0"/>
                <a:cs typeface="Times New Roman" panose="02020603050405020304" pitchFamily="18" charset="0"/>
              </a:rPr>
              <a:t>, modulating the effect of pwPEs about reward outcome on the EEG, </a:t>
            </a:r>
            <a:r>
              <a:rPr lang="zh-CN" altLang="en-US" sz="2500" b="1" dirty="0">
                <a:latin typeface="Times New Roman" panose="02020603050405020304" pitchFamily="18" charset="0"/>
                <a:cs typeface="Times New Roman" panose="02020603050405020304" pitchFamily="18" charset="0"/>
              </a:rPr>
              <a:t>was in the same order of magnitude </a:t>
            </a:r>
            <a:r>
              <a:rPr lang="zh-CN" altLang="en-US" sz="2500" dirty="0">
                <a:latin typeface="Times New Roman" panose="02020603050405020304" pitchFamily="18" charset="0"/>
                <a:cs typeface="Times New Roman" panose="02020603050405020304" pitchFamily="18" charset="0"/>
              </a:rPr>
              <a:t>as the efficiency for 𝛽</a:t>
            </a:r>
            <a:r>
              <a:rPr lang="en-US" altLang="zh-CN" sz="2500" baseline="-25000" dirty="0">
                <a:latin typeface="Times New Roman" panose="02020603050405020304" pitchFamily="18" charset="0"/>
                <a:cs typeface="Times New Roman" panose="02020603050405020304" pitchFamily="18" charset="0"/>
              </a:rPr>
              <a:t>2</a:t>
            </a:r>
            <a:r>
              <a:rPr lang="zh-CN" altLang="en-US" sz="2500" dirty="0">
                <a:latin typeface="Times New Roman" panose="02020603050405020304" pitchFamily="18" charset="0"/>
                <a:cs typeface="Times New Roman" panose="02020603050405020304" pitchFamily="18" charset="0"/>
              </a:rPr>
              <a:t>, associated with the outcome regressor</a:t>
            </a:r>
            <a:r>
              <a:rPr lang="en-US" altLang="zh-CN" sz="2500" dirty="0">
                <a:latin typeface="Times New Roman" panose="02020603050405020304" pitchFamily="18" charset="0"/>
                <a:cs typeface="Times New Roman" panose="02020603050405020304" pitchFamily="18" charset="0"/>
              </a:rPr>
              <a:t>.</a:t>
            </a:r>
            <a:r>
              <a:rPr lang="zh-CN" altLang="en-US" sz="2500" dirty="0">
                <a:latin typeface="Times New Roman" panose="02020603050405020304" pitchFamily="18" charset="0"/>
                <a:cs typeface="Times New Roman" panose="02020603050405020304" pitchFamily="18" charset="0"/>
              </a:rPr>
              <a:t> </a:t>
            </a:r>
            <a:endParaRPr lang="en-US" altLang="zh-CN" sz="25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efficiency for 𝛽</a:t>
            </a:r>
            <a:r>
              <a:rPr lang="en-US" altLang="zh-CN" sz="2500" baseline="-25000" dirty="0">
                <a:latin typeface="Times New Roman" panose="02020603050405020304" pitchFamily="18" charset="0"/>
                <a:cs typeface="Times New Roman" panose="02020603050405020304" pitchFamily="18" charset="0"/>
              </a:rPr>
              <a:t>2</a:t>
            </a:r>
            <a:r>
              <a:rPr lang="zh-CN" altLang="en-US" sz="2500" dirty="0">
                <a:latin typeface="Times New Roman" panose="02020603050405020304" pitchFamily="18" charset="0"/>
                <a:cs typeface="Times New Roman" panose="02020603050405020304" pitchFamily="18" charset="0"/>
              </a:rPr>
              <a:t>：Cont ≈ StA groups</a:t>
            </a:r>
            <a:endParaRPr lang="en-US" altLang="zh-CN" sz="25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efficiency for 𝛽</a:t>
            </a:r>
            <a:r>
              <a:rPr lang="en-US" altLang="zh-CN" sz="2500" baseline="-25000" dirty="0">
                <a:latin typeface="Times New Roman" panose="02020603050405020304" pitchFamily="18" charset="0"/>
                <a:cs typeface="Times New Roman" panose="02020603050405020304" pitchFamily="18" charset="0"/>
              </a:rPr>
              <a:t>1</a:t>
            </a:r>
            <a:r>
              <a:rPr lang="zh-CN" altLang="en-US" sz="2500" dirty="0">
                <a:latin typeface="Times New Roman" panose="02020603050405020304" pitchFamily="18" charset="0"/>
                <a:cs typeface="Times New Roman" panose="02020603050405020304" pitchFamily="18" charset="0"/>
              </a:rPr>
              <a:t> associated with abs(𝜀</a:t>
            </a:r>
            <a:r>
              <a:rPr lang="en-US" altLang="zh-CN" sz="2500" baseline="-25000" dirty="0">
                <a:latin typeface="Times New Roman" panose="02020603050405020304" pitchFamily="18" charset="0"/>
                <a:cs typeface="Times New Roman" panose="02020603050405020304" pitchFamily="18" charset="0"/>
              </a:rPr>
              <a:t>2</a:t>
            </a:r>
            <a:r>
              <a:rPr lang="zh-CN" altLang="en-US" sz="2500" dirty="0">
                <a:latin typeface="Times New Roman" panose="02020603050405020304" pitchFamily="18" charset="0"/>
                <a:cs typeface="Times New Roman" panose="02020603050405020304" pitchFamily="18" charset="0"/>
              </a:rPr>
              <a:t>)： StA </a:t>
            </a:r>
            <a:r>
              <a:rPr lang="en-US" altLang="zh-CN" sz="2500" dirty="0">
                <a:latin typeface="Times New Roman" panose="02020603050405020304" pitchFamily="18" charset="0"/>
                <a:cs typeface="Times New Roman" panose="02020603050405020304" pitchFamily="18" charset="0"/>
              </a:rPr>
              <a:t>&lt;</a:t>
            </a:r>
            <a:r>
              <a:rPr lang="zh-CN" altLang="en-US" sz="2500" dirty="0">
                <a:latin typeface="Times New Roman" panose="02020603050405020304" pitchFamily="18" charset="0"/>
                <a:cs typeface="Times New Roman" panose="02020603050405020304" pitchFamily="18" charset="0"/>
              </a:rPr>
              <a:t> </a:t>
            </a:r>
            <a:r>
              <a:rPr lang="en-US" altLang="zh-CN" sz="2500" dirty="0" err="1">
                <a:latin typeface="Times New Roman" panose="02020603050405020304" pitchFamily="18" charset="0"/>
                <a:cs typeface="Times New Roman" panose="02020603050405020304" pitchFamily="18" charset="0"/>
              </a:rPr>
              <a:t>Cont</a:t>
            </a:r>
            <a:endParaRPr lang="en-US" altLang="zh-CN" sz="25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GLM</a:t>
            </a:r>
            <a:r>
              <a:rPr lang="en-US" altLang="zh-CN" sz="2500" dirty="0">
                <a:latin typeface="Times New Roman" panose="02020603050405020304" pitchFamily="18" charset="0"/>
                <a:cs typeface="Times New Roman" panose="02020603050405020304" pitchFamily="18" charset="0"/>
              </a:rPr>
              <a:t>:</a:t>
            </a:r>
            <a:r>
              <a:rPr lang="zh-CN" altLang="en-US" sz="2500" dirty="0">
                <a:latin typeface="Times New Roman" panose="02020603050405020304" pitchFamily="18" charset="0"/>
                <a:cs typeface="Times New Roman" panose="02020603050405020304" pitchFamily="18" charset="0"/>
              </a:rPr>
              <a:t> </a:t>
            </a:r>
            <a:r>
              <a:rPr lang="zh-CN" altLang="en-US" sz="2500" b="1" dirty="0">
                <a:latin typeface="Times New Roman" panose="02020603050405020304" pitchFamily="18" charset="0"/>
                <a:cs typeface="Times New Roman" panose="02020603050405020304" pitchFamily="18" charset="0"/>
              </a:rPr>
              <a:t>priori well specified</a:t>
            </a:r>
            <a:r>
              <a:rPr lang="zh-CN" altLang="en-US" sz="2500" dirty="0">
                <a:latin typeface="Times New Roman" panose="02020603050405020304" pitchFamily="18" charset="0"/>
                <a:cs typeface="Times New Roman" panose="02020603050405020304" pitchFamily="18" charset="0"/>
              </a:rPr>
              <a:t> for abs(𝜀</a:t>
            </a:r>
            <a:r>
              <a:rPr lang="en-US" altLang="zh-CN" sz="2500" baseline="-25000" dirty="0">
                <a:latin typeface="Times New Roman" panose="02020603050405020304" pitchFamily="18" charset="0"/>
                <a:cs typeface="Times New Roman" panose="02020603050405020304" pitchFamily="18" charset="0"/>
              </a:rPr>
              <a:t>2</a:t>
            </a:r>
            <a:r>
              <a:rPr lang="zh-CN" altLang="en-US" sz="2500" dirty="0">
                <a:latin typeface="Times New Roman" panose="02020603050405020304" pitchFamily="18" charset="0"/>
                <a:cs typeface="Times New Roman" panose="02020603050405020304" pitchFamily="18" charset="0"/>
              </a:rPr>
              <a:t>)</a:t>
            </a:r>
            <a:endParaRPr lang="en-US" altLang="zh-CN" sz="25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500" dirty="0">
                <a:latin typeface="Times New Roman" panose="02020603050405020304" pitchFamily="18" charset="0"/>
                <a:cs typeface="Times New Roman" panose="02020603050405020304" pitchFamily="18" charset="0"/>
              </a:rPr>
              <a:t>although it had greater efficiency for the regression coefficient on this variable in the control group.</a:t>
            </a: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Tree>
    <p:extLst>
      <p:ext uri="{BB962C8B-B14F-4D97-AF65-F5344CB8AC3E}">
        <p14:creationId xmlns:p14="http://schemas.microsoft.com/office/powerpoint/2010/main" val="23130500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AFBE4A5-0C70-42E2-A518-4A125625AFD6}"/>
              </a:ext>
            </a:extLst>
          </p:cNvPr>
          <p:cNvSpPr/>
          <p:nvPr/>
        </p:nvSpPr>
        <p:spPr>
          <a:xfrm>
            <a:off x="1266835" y="1577161"/>
            <a:ext cx="9836593" cy="4653646"/>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We corrected for </a:t>
            </a:r>
            <a:r>
              <a:rPr lang="en-US" altLang="zh-CN" sz="2000" b="1" dirty="0">
                <a:latin typeface="Times New Roman" panose="02020603050405020304" pitchFamily="18" charset="0"/>
                <a:cs typeface="Times New Roman" panose="02020603050405020304" pitchFamily="18" charset="0"/>
              </a:rPr>
              <a:t>multiple comparisons </a:t>
            </a:r>
            <a:r>
              <a:rPr lang="en-US" altLang="zh-CN" sz="2000" dirty="0">
                <a:latin typeface="Times New Roman" panose="02020603050405020304" pitchFamily="18" charset="0"/>
                <a:cs typeface="Times New Roman" panose="02020603050405020304" pitchFamily="18" charset="0"/>
              </a:rPr>
              <a:t>across the whole time-sensor matrix using </a:t>
            </a:r>
            <a:r>
              <a:rPr lang="en-US" altLang="zh-CN" sz="2000" b="1" dirty="0">
                <a:latin typeface="Times New Roman" panose="02020603050405020304" pitchFamily="18" charset="0"/>
                <a:cs typeface="Times New Roman" panose="02020603050405020304" pitchFamily="18" charset="0"/>
              </a:rPr>
              <a:t>Gaussian random field theory </a:t>
            </a:r>
            <a:r>
              <a:rPr lang="en-US" altLang="zh-CN" sz="1200" dirty="0">
                <a:latin typeface="Times New Roman" panose="02020603050405020304" pitchFamily="18" charset="0"/>
                <a:cs typeface="Times New Roman" panose="02020603050405020304" pitchFamily="18" charset="0"/>
              </a:rPr>
              <a:t>family-wise error (FWE) correction (p &lt; 0.05). cluster defining threshold (CDT) of p &lt; 0.001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all results reported survived whole-volume correction at the peak-level (p &lt; 0.05).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whether the trajectories of our computational quantities were associated with increases or decreases in EEG amplitudes using an F-test.</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2-sample t-test to assess between-group </a:t>
            </a:r>
            <a:r>
              <a:rPr lang="en-US" altLang="zh-CN" sz="2000" dirty="0" err="1">
                <a:latin typeface="Times New Roman" panose="02020603050405020304" pitchFamily="18" charset="0"/>
                <a:cs typeface="Times New Roman" panose="02020603050405020304" pitchFamily="18" charset="0"/>
              </a:rPr>
              <a:t>StA</a:t>
            </a:r>
            <a:r>
              <a:rPr lang="en-US" altLang="zh-CN" sz="2000" dirty="0">
                <a:latin typeface="Times New Roman" panose="02020603050405020304" pitchFamily="18" charset="0"/>
                <a:cs typeface="Times New Roman" panose="02020603050405020304" pitchFamily="18" charset="0"/>
              </a:rPr>
              <a:t> minus </a:t>
            </a:r>
            <a:r>
              <a:rPr lang="en-US" altLang="zh-CN" sz="2000" dirty="0" err="1">
                <a:latin typeface="Times New Roman" panose="02020603050405020304" pitchFamily="18" charset="0"/>
                <a:cs typeface="Times New Roman" panose="02020603050405020304" pitchFamily="18" charset="0"/>
              </a:rPr>
              <a:t>Cont</a:t>
            </a:r>
            <a:r>
              <a:rPr lang="en-US" altLang="zh-CN" sz="2000" dirty="0">
                <a:latin typeface="Times New Roman" panose="02020603050405020304" pitchFamily="18" charset="0"/>
                <a:cs typeface="Times New Roman" panose="02020603050405020304" pitchFamily="18" charset="0"/>
              </a:rPr>
              <a:t> differences in the representations of those same regressors.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 standard summary statistics approach was used to perform </a:t>
            </a:r>
            <a:r>
              <a:rPr lang="en-US" altLang="zh-CN" sz="2000" b="1" dirty="0">
                <a:latin typeface="Times New Roman" panose="02020603050405020304" pitchFamily="18" charset="0"/>
                <a:cs typeface="Times New Roman" panose="02020603050405020304" pitchFamily="18" charset="0"/>
              </a:rPr>
              <a:t>random effects group analysis </a:t>
            </a:r>
            <a:r>
              <a:rPr lang="en-US" altLang="zh-CN" sz="2000" dirty="0">
                <a:latin typeface="Times New Roman" panose="02020603050405020304" pitchFamily="18" charset="0"/>
                <a:cs typeface="Times New Roman" panose="02020603050405020304" pitchFamily="18" charset="0"/>
              </a:rPr>
              <a:t>within each group (</a:t>
            </a:r>
            <a:r>
              <a:rPr lang="en-US" altLang="zh-CN" sz="2000" dirty="0" err="1">
                <a:latin typeface="Times New Roman" panose="02020603050405020304" pitchFamily="18" charset="0"/>
                <a:cs typeface="Times New Roman" panose="02020603050405020304" pitchFamily="18" charset="0"/>
              </a:rPr>
              <a:t>StA</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Cont</a:t>
            </a:r>
            <a:r>
              <a:rPr lang="en-US" altLang="zh-CN" sz="2000" dirty="0">
                <a:latin typeface="Times New Roman" panose="02020603050405020304" pitchFamily="18" charset="0"/>
                <a:cs typeface="Times New Roman" panose="02020603050405020304" pitchFamily="18" charset="0"/>
              </a:rPr>
              <a:t>) of 21 participants independently and between groups</a:t>
            </a:r>
            <a:endParaRPr lang="zh-CN" altLang="en-US" sz="20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1E0426F1-DF84-4CF9-95B0-EA21391B35F8}"/>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EEG analysis and the General Linear Model</a:t>
            </a:r>
          </a:p>
        </p:txBody>
      </p:sp>
    </p:spTree>
    <p:extLst>
      <p:ext uri="{BB962C8B-B14F-4D97-AF65-F5344CB8AC3E}">
        <p14:creationId xmlns:p14="http://schemas.microsoft.com/office/powerpoint/2010/main" val="1080298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ABF8A4-75DA-43EF-BF11-FDE5436E7AE8}"/>
              </a:ext>
            </a:extLst>
          </p:cNvPr>
          <p:cNvSpPr txBox="1"/>
          <p:nvPr/>
        </p:nvSpPr>
        <p:spPr>
          <a:xfrm>
            <a:off x="2644492" y="2721114"/>
            <a:ext cx="8458936" cy="707886"/>
          </a:xfrm>
          <a:prstGeom prst="rect">
            <a:avLst/>
          </a:prstGeom>
          <a:noFill/>
        </p:spPr>
        <p:txBody>
          <a:bodyPr wrap="square" rtlCol="0">
            <a:spAutoFit/>
          </a:bodyPr>
          <a:lstStyle/>
          <a:p>
            <a:r>
              <a:rPr lang="en-US" altLang="zh-CN" sz="4000" b="1" dirty="0">
                <a:latin typeface="Times New Roman" panose="02020603050405020304" pitchFamily="18" charset="0"/>
                <a:cs typeface="Times New Roman" panose="02020603050405020304" pitchFamily="18" charset="0"/>
              </a:rPr>
              <a:t>Hierarchical Gaussian Filter (HGF)</a:t>
            </a:r>
            <a:endParaRPr lang="zh-CN" altLang="en-US" sz="4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94586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8ACC3AC-B17B-4A93-AD51-73BBC55083AE}"/>
              </a:ext>
            </a:extLst>
          </p:cNvPr>
          <p:cNvPicPr>
            <a:picLocks noChangeAspect="1"/>
          </p:cNvPicPr>
          <p:nvPr/>
        </p:nvPicPr>
        <p:blipFill>
          <a:blip r:embed="rId2"/>
          <a:stretch>
            <a:fillRect/>
          </a:stretch>
        </p:blipFill>
        <p:spPr>
          <a:xfrm>
            <a:off x="0" y="17520"/>
            <a:ext cx="12192000" cy="6822959"/>
          </a:xfrm>
          <a:prstGeom prst="rect">
            <a:avLst/>
          </a:prstGeom>
        </p:spPr>
      </p:pic>
    </p:spTree>
    <p:extLst>
      <p:ext uri="{BB962C8B-B14F-4D97-AF65-F5344CB8AC3E}">
        <p14:creationId xmlns:p14="http://schemas.microsoft.com/office/powerpoint/2010/main" val="27675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E0426F1-DF84-4CF9-95B0-EA21391B35F8}"/>
              </a:ext>
            </a:extLst>
          </p:cNvPr>
          <p:cNvSpPr txBox="1"/>
          <p:nvPr/>
        </p:nvSpPr>
        <p:spPr>
          <a:xfrm>
            <a:off x="433137" y="320842"/>
            <a:ext cx="9867859"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Single-trial ERP modulations by precision-weighted PEs</a:t>
            </a:r>
          </a:p>
        </p:txBody>
      </p:sp>
      <p:pic>
        <p:nvPicPr>
          <p:cNvPr id="4" name="图片 3">
            <a:extLst>
              <a:ext uri="{FF2B5EF4-FFF2-40B4-BE49-F238E27FC236}">
                <a16:creationId xmlns:a16="http://schemas.microsoft.com/office/drawing/2014/main" id="{D0D5D22D-3897-460D-B25C-A268D9BBDC01}"/>
              </a:ext>
            </a:extLst>
          </p:cNvPr>
          <p:cNvPicPr>
            <a:picLocks noChangeAspect="1"/>
          </p:cNvPicPr>
          <p:nvPr/>
        </p:nvPicPr>
        <p:blipFill>
          <a:blip r:embed="rId3"/>
          <a:stretch>
            <a:fillRect/>
          </a:stretch>
        </p:blipFill>
        <p:spPr>
          <a:xfrm>
            <a:off x="2371725" y="1052512"/>
            <a:ext cx="7448550" cy="4752975"/>
          </a:xfrm>
          <a:prstGeom prst="rect">
            <a:avLst/>
          </a:prstGeom>
        </p:spPr>
      </p:pic>
      <p:sp>
        <p:nvSpPr>
          <p:cNvPr id="2" name="矩形 1">
            <a:extLst>
              <a:ext uri="{FF2B5EF4-FFF2-40B4-BE49-F238E27FC236}">
                <a16:creationId xmlns:a16="http://schemas.microsoft.com/office/drawing/2014/main" id="{3F847774-6309-4C1F-8F55-8F1C89936C71}"/>
              </a:ext>
            </a:extLst>
          </p:cNvPr>
          <p:cNvSpPr/>
          <p:nvPr/>
        </p:nvSpPr>
        <p:spPr>
          <a:xfrm>
            <a:off x="1042737" y="5890827"/>
            <a:ext cx="7315200" cy="369332"/>
          </a:xfrm>
          <a:prstGeom prst="rect">
            <a:avLst/>
          </a:prstGeom>
        </p:spPr>
        <p:txBody>
          <a:bodyPr wrap="square">
            <a:spAutoFit/>
          </a:bodyPr>
          <a:lstStyle/>
          <a:p>
            <a:r>
              <a:rPr lang="zh-CN" altLang="en-US" dirty="0">
                <a:latin typeface="Times New Roman" panose="02020603050405020304" pitchFamily="18" charset="0"/>
                <a:cs typeface="Times New Roman" panose="02020603050405020304" pitchFamily="18" charset="0"/>
              </a:rPr>
              <a:t>the electrophysiological representations of trial-wise pwPEs for level 2</a:t>
            </a:r>
          </a:p>
        </p:txBody>
      </p:sp>
    </p:spTree>
    <p:extLst>
      <p:ext uri="{BB962C8B-B14F-4D97-AF65-F5344CB8AC3E}">
        <p14:creationId xmlns:p14="http://schemas.microsoft.com/office/powerpoint/2010/main" val="2980075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E0426F1-DF84-4CF9-95B0-EA21391B35F8}"/>
              </a:ext>
            </a:extLst>
          </p:cNvPr>
          <p:cNvSpPr txBox="1"/>
          <p:nvPr/>
        </p:nvSpPr>
        <p:spPr>
          <a:xfrm>
            <a:off x="433137" y="32084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Low-level precision-weighted prediction errors</a:t>
            </a:r>
          </a:p>
        </p:txBody>
      </p:sp>
      <p:pic>
        <p:nvPicPr>
          <p:cNvPr id="2" name="图片 1">
            <a:extLst>
              <a:ext uri="{FF2B5EF4-FFF2-40B4-BE49-F238E27FC236}">
                <a16:creationId xmlns:a16="http://schemas.microsoft.com/office/drawing/2014/main" id="{29CED1EF-1089-49CE-B3D7-5700CB1EA482}"/>
              </a:ext>
            </a:extLst>
          </p:cNvPr>
          <p:cNvPicPr>
            <a:picLocks noChangeAspect="1"/>
          </p:cNvPicPr>
          <p:nvPr/>
        </p:nvPicPr>
        <p:blipFill>
          <a:blip r:embed="rId3"/>
          <a:stretch>
            <a:fillRect/>
          </a:stretch>
        </p:blipFill>
        <p:spPr>
          <a:xfrm>
            <a:off x="2205035" y="874840"/>
            <a:ext cx="7781925" cy="4010025"/>
          </a:xfrm>
          <a:prstGeom prst="rect">
            <a:avLst/>
          </a:prstGeom>
        </p:spPr>
      </p:pic>
      <p:sp>
        <p:nvSpPr>
          <p:cNvPr id="4" name="矩形 3">
            <a:extLst>
              <a:ext uri="{FF2B5EF4-FFF2-40B4-BE49-F238E27FC236}">
                <a16:creationId xmlns:a16="http://schemas.microsoft.com/office/drawing/2014/main" id="{744212C9-57CF-45BF-8997-0FC63F2C3DFF}"/>
              </a:ext>
            </a:extLst>
          </p:cNvPr>
          <p:cNvSpPr/>
          <p:nvPr/>
        </p:nvSpPr>
        <p:spPr>
          <a:xfrm>
            <a:off x="678021" y="4782832"/>
            <a:ext cx="11367799" cy="1754326"/>
          </a:xfrm>
          <a:prstGeom prst="rect">
            <a:avLst/>
          </a:prstGeom>
        </p:spPr>
        <p:txBody>
          <a:bodyPr wrap="square">
            <a:spAutoFit/>
          </a:bodyPr>
          <a:lstStyle/>
          <a:p>
            <a:r>
              <a:rPr lang="en-US" altLang="zh-CN" b="1" dirty="0"/>
              <a:t>Lower level </a:t>
            </a:r>
            <a:r>
              <a:rPr lang="en-US" altLang="zh-CN" b="1" dirty="0" err="1"/>
              <a:t>pwPE</a:t>
            </a:r>
            <a:r>
              <a:rPr lang="en-US" altLang="zh-CN" b="1" dirty="0"/>
              <a:t> </a:t>
            </a:r>
            <a:r>
              <a:rPr lang="zh-CN" altLang="en-US" b="1" dirty="0"/>
              <a:t>significantly modulated trial-wise EEG responses from 475 ms to 503 ms post stimulus </a:t>
            </a:r>
            <a:r>
              <a:rPr lang="zh-CN" altLang="en-US" dirty="0"/>
              <a:t>over central and parietal electrodes</a:t>
            </a:r>
            <a:r>
              <a:rPr lang="en-US" altLang="zh-CN" dirty="0"/>
              <a:t>, maximum: </a:t>
            </a:r>
            <a:r>
              <a:rPr lang="zh-CN" altLang="en-US" dirty="0"/>
              <a:t>496 ms across a left parietal region (PFWE &lt; 0.0001). </a:t>
            </a:r>
            <a:endParaRPr lang="en-US" altLang="zh-CN" dirty="0"/>
          </a:p>
          <a:p>
            <a:r>
              <a:rPr lang="zh-CN" altLang="en-US" dirty="0"/>
              <a:t>An additional significant effect of a smaller cluster size was found earlier between 425–464 ms with a peak at 457 ms (PFWE = 0.001) across central and frontal electrodes </a:t>
            </a:r>
            <a:r>
              <a:rPr lang="en-US" altLang="zh-CN" dirty="0"/>
              <a:t>. </a:t>
            </a:r>
          </a:p>
          <a:p>
            <a:r>
              <a:rPr lang="en-US" altLang="zh-CN" b="1" dirty="0">
                <a:solidFill>
                  <a:srgbClr val="FF0000"/>
                </a:solidFill>
              </a:rPr>
              <a:t>lower level </a:t>
            </a:r>
            <a:r>
              <a:rPr lang="en-US" altLang="zh-CN" b="1" dirty="0" err="1">
                <a:solidFill>
                  <a:srgbClr val="FF0000"/>
                </a:solidFill>
              </a:rPr>
              <a:t>pwPEs</a:t>
            </a:r>
            <a:r>
              <a:rPr lang="zh-CN" altLang="en-US" b="1" dirty="0">
                <a:solidFill>
                  <a:srgbClr val="FF0000"/>
                </a:solidFill>
              </a:rPr>
              <a:t> did not significantly modulate the ERP responses in the StA group. </a:t>
            </a:r>
            <a:endParaRPr lang="en-US" altLang="zh-CN" b="1" dirty="0">
              <a:solidFill>
                <a:srgbClr val="FF0000"/>
              </a:solidFill>
            </a:endParaRPr>
          </a:p>
          <a:p>
            <a:r>
              <a:rPr lang="zh-CN" altLang="en-US" dirty="0"/>
              <a:t>representation of abs(𝜀</a:t>
            </a:r>
            <a:r>
              <a:rPr lang="en-US" altLang="zh-CN" baseline="-25000" dirty="0"/>
              <a:t>2</a:t>
            </a:r>
            <a:r>
              <a:rPr lang="zh-CN" altLang="en-US" dirty="0"/>
              <a:t>) in EEG activity</a:t>
            </a:r>
            <a:r>
              <a:rPr lang="en-US" altLang="zh-CN" dirty="0"/>
              <a:t>: no significant difference</a:t>
            </a:r>
            <a:endParaRPr lang="zh-CN" altLang="en-US" dirty="0"/>
          </a:p>
        </p:txBody>
      </p:sp>
    </p:spTree>
    <p:extLst>
      <p:ext uri="{BB962C8B-B14F-4D97-AF65-F5344CB8AC3E}">
        <p14:creationId xmlns:p14="http://schemas.microsoft.com/office/powerpoint/2010/main" val="3580706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4CA8CA5-C598-4075-994E-945210C7FEB8}"/>
              </a:ext>
            </a:extLst>
          </p:cNvPr>
          <p:cNvPicPr>
            <a:picLocks noChangeAspect="1"/>
          </p:cNvPicPr>
          <p:nvPr/>
        </p:nvPicPr>
        <p:blipFill>
          <a:blip r:embed="rId2"/>
          <a:stretch>
            <a:fillRect/>
          </a:stretch>
        </p:blipFill>
        <p:spPr>
          <a:xfrm>
            <a:off x="0" y="1151614"/>
            <a:ext cx="12192000" cy="5301220"/>
          </a:xfrm>
          <a:prstGeom prst="rect">
            <a:avLst/>
          </a:prstGeom>
        </p:spPr>
      </p:pic>
      <p:sp>
        <p:nvSpPr>
          <p:cNvPr id="3" name="文本框 2">
            <a:extLst>
              <a:ext uri="{FF2B5EF4-FFF2-40B4-BE49-F238E27FC236}">
                <a16:creationId xmlns:a16="http://schemas.microsoft.com/office/drawing/2014/main" id="{5304CE3C-ED88-447F-8C2A-88902C21A72C}"/>
              </a:ext>
            </a:extLst>
          </p:cNvPr>
          <p:cNvSpPr txBox="1"/>
          <p:nvPr/>
        </p:nvSpPr>
        <p:spPr>
          <a:xfrm>
            <a:off x="433137" y="31151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EEG analysis</a:t>
            </a:r>
          </a:p>
        </p:txBody>
      </p:sp>
    </p:spTree>
    <p:extLst>
      <p:ext uri="{BB962C8B-B14F-4D97-AF65-F5344CB8AC3E}">
        <p14:creationId xmlns:p14="http://schemas.microsoft.com/office/powerpoint/2010/main" val="815093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E0426F1-DF84-4CF9-95B0-EA21391B35F8}"/>
              </a:ext>
            </a:extLst>
          </p:cNvPr>
          <p:cNvSpPr txBox="1"/>
          <p:nvPr/>
        </p:nvSpPr>
        <p:spPr>
          <a:xfrm>
            <a:off x="433137" y="30218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Model-based EEG analysis</a:t>
            </a:r>
          </a:p>
        </p:txBody>
      </p:sp>
      <p:pic>
        <p:nvPicPr>
          <p:cNvPr id="4" name="图片 3">
            <a:extLst>
              <a:ext uri="{FF2B5EF4-FFF2-40B4-BE49-F238E27FC236}">
                <a16:creationId xmlns:a16="http://schemas.microsoft.com/office/drawing/2014/main" id="{3E346F3F-C89D-4944-8D12-AAA9BEC508FE}"/>
              </a:ext>
            </a:extLst>
          </p:cNvPr>
          <p:cNvPicPr>
            <a:picLocks noChangeAspect="1"/>
          </p:cNvPicPr>
          <p:nvPr/>
        </p:nvPicPr>
        <p:blipFill rotWithShape="1">
          <a:blip r:embed="rId3"/>
          <a:srcRect l="2536" t="9450" r="3951"/>
          <a:stretch/>
        </p:blipFill>
        <p:spPr>
          <a:xfrm>
            <a:off x="220823" y="1436913"/>
            <a:ext cx="7179447" cy="3984174"/>
          </a:xfrm>
          <a:prstGeom prst="rect">
            <a:avLst/>
          </a:prstGeom>
        </p:spPr>
      </p:pic>
      <p:sp>
        <p:nvSpPr>
          <p:cNvPr id="2" name="矩形 1">
            <a:extLst>
              <a:ext uri="{FF2B5EF4-FFF2-40B4-BE49-F238E27FC236}">
                <a16:creationId xmlns:a16="http://schemas.microsoft.com/office/drawing/2014/main" id="{751D7C49-9E87-4305-B37F-EBEF68E23A8B}"/>
              </a:ext>
            </a:extLst>
          </p:cNvPr>
          <p:cNvSpPr/>
          <p:nvPr/>
        </p:nvSpPr>
        <p:spPr>
          <a:xfrm>
            <a:off x="7778620" y="1875451"/>
            <a:ext cx="4192557" cy="3277820"/>
          </a:xfrm>
          <a:prstGeom prst="rect">
            <a:avLst/>
          </a:prstGeom>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average EEG response to the 40 highest ("High") and 40 lowest ("Low") pwPE values</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Both participant groups show an increased response in EEG activity during "High" relative to "Low" abs(𝜀2) trials at both electrode locations and between 475−503 ms. </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Shaded bars show 1.96∗SEM.</a:t>
            </a:r>
          </a:p>
        </p:txBody>
      </p:sp>
      <p:sp>
        <p:nvSpPr>
          <p:cNvPr id="5" name="矩形 4">
            <a:extLst>
              <a:ext uri="{FF2B5EF4-FFF2-40B4-BE49-F238E27FC236}">
                <a16:creationId xmlns:a16="http://schemas.microsoft.com/office/drawing/2014/main" id="{A6253DE7-4D47-42F4-BE29-880C7E128AEB}"/>
              </a:ext>
            </a:extLst>
          </p:cNvPr>
          <p:cNvSpPr/>
          <p:nvPr/>
        </p:nvSpPr>
        <p:spPr>
          <a:xfrm>
            <a:off x="762000" y="5421087"/>
            <a:ext cx="6096000" cy="784830"/>
          </a:xfrm>
          <a:prstGeom prst="rect">
            <a:avLst/>
          </a:prstGeom>
        </p:spPr>
        <p:txBody>
          <a:bodyPr>
            <a:spAutoFit/>
          </a:bodyPr>
          <a:lstStyle/>
          <a:p>
            <a:pPr>
              <a:lnSpc>
                <a:spcPct val="150000"/>
              </a:lnSpc>
            </a:pPr>
            <a:r>
              <a:rPr lang="zh-CN" altLang="en-US" b="1" dirty="0">
                <a:latin typeface="Times New Roman" panose="02020603050405020304" pitchFamily="18" charset="0"/>
                <a:cs typeface="Times New Roman" panose="02020603050405020304" pitchFamily="18" charset="0"/>
              </a:rPr>
              <a:t>P5 and FCz electrodes</a:t>
            </a:r>
            <a:endParaRPr lang="en-US" altLang="zh-CN"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significant GLM cluster obtained in Cont participants </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408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397B0F6-783B-4640-B50B-FAAEEE89D2BE}"/>
              </a:ext>
            </a:extLst>
          </p:cNvPr>
          <p:cNvSpPr txBox="1"/>
          <p:nvPr/>
        </p:nvSpPr>
        <p:spPr>
          <a:xfrm>
            <a:off x="433137" y="302182"/>
            <a:ext cx="8470231" cy="553998"/>
          </a:xfrm>
          <a:prstGeom prst="rect">
            <a:avLst/>
          </a:prstGeom>
          <a:noFill/>
        </p:spPr>
        <p:txBody>
          <a:bodyPr wrap="square" rtlCol="0">
            <a:spAutoFit/>
          </a:bodyPr>
          <a:lstStyle/>
          <a:p>
            <a:r>
              <a:rPr lang="en-US" altLang="zh-CN" sz="3000" b="1">
                <a:latin typeface="Times New Roman" panose="02020603050405020304" pitchFamily="18" charset="0"/>
                <a:cs typeface="Times New Roman" panose="02020603050405020304" pitchFamily="18" charset="0"/>
              </a:rPr>
              <a:t>Key Findings </a:t>
            </a:r>
            <a:endParaRPr lang="en-US" altLang="zh-CN" sz="3000" b="1"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7723E525-C3AD-440F-BF0D-CE2F66C2975F}"/>
              </a:ext>
            </a:extLst>
          </p:cNvPr>
          <p:cNvSpPr txBox="1"/>
          <p:nvPr/>
        </p:nvSpPr>
        <p:spPr>
          <a:xfrm>
            <a:off x="1192028" y="1333009"/>
            <a:ext cx="9827425" cy="5115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dirty="0" err="1">
                <a:latin typeface="Times New Roman" panose="02020603050405020304" pitchFamily="18" charset="0"/>
                <a:cs typeface="Times New Roman" panose="02020603050405020304" pitchFamily="18" charset="0"/>
              </a:rPr>
              <a:t>pwPEs</a:t>
            </a:r>
            <a:r>
              <a:rPr lang="en-US" altLang="zh-CN" sz="2000" dirty="0">
                <a:latin typeface="Times New Roman" panose="02020603050405020304" pitchFamily="18" charset="0"/>
                <a:cs typeface="Times New Roman" panose="02020603050405020304" pitchFamily="18" charset="0"/>
              </a:rPr>
              <a:t> about the stimulus-reward contingency explained trial-wise modulation of observed ERP responses </a:t>
            </a:r>
            <a:r>
              <a:rPr lang="en-US" altLang="zh-CN" sz="2000" b="1" dirty="0">
                <a:solidFill>
                  <a:srgbClr val="FF0000"/>
                </a:solidFill>
                <a:latin typeface="Times New Roman" panose="02020603050405020304" pitchFamily="18" charset="0"/>
                <a:cs typeface="Times New Roman" panose="02020603050405020304" pitchFamily="18" charset="0"/>
              </a:rPr>
              <a:t>in control participants only</a:t>
            </a:r>
            <a:r>
              <a:rPr lang="en-US" altLang="zh-CN" sz="2000" b="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425–503 </a:t>
            </a:r>
            <a:r>
              <a:rPr lang="en-US" altLang="zh-CN" sz="2000" dirty="0" err="1">
                <a:latin typeface="Times New Roman" panose="02020603050405020304" pitchFamily="18" charset="0"/>
                <a:cs typeface="Times New Roman" panose="02020603050405020304" pitchFamily="18" charset="0"/>
              </a:rPr>
              <a:t>ms</a:t>
            </a:r>
            <a:r>
              <a:rPr lang="en-US" altLang="zh-CN" sz="2000" dirty="0">
                <a:latin typeface="Times New Roman" panose="02020603050405020304" pitchFamily="18" charset="0"/>
                <a:cs typeface="Times New Roman" panose="02020603050405020304" pitchFamily="18" charset="0"/>
              </a:rPr>
              <a:t> across left parietal and central electrodes. </a:t>
            </a:r>
          </a:p>
          <a:p>
            <a:pPr marL="342900"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Taken together, the data suggest that </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temporary anxious states in healthy individuals impair reward-based learning in volatile environments</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primarily through </a:t>
            </a:r>
            <a:r>
              <a:rPr lang="en-US" altLang="zh-CN" sz="2000" b="1" dirty="0">
                <a:solidFill>
                  <a:srgbClr val="FF0000"/>
                </a:solidFill>
                <a:latin typeface="Times New Roman" panose="02020603050405020304" pitchFamily="18" charset="0"/>
                <a:cs typeface="Times New Roman" panose="02020603050405020304" pitchFamily="18" charset="0"/>
              </a:rPr>
              <a:t>changes in uncertainty estimates</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potentially </a:t>
            </a:r>
            <a:r>
              <a:rPr lang="en-US" altLang="zh-CN" sz="2000" b="1" dirty="0">
                <a:latin typeface="Times New Roman" panose="02020603050405020304" pitchFamily="18" charset="0"/>
                <a:cs typeface="Times New Roman" panose="02020603050405020304" pitchFamily="18" charset="0"/>
              </a:rPr>
              <a:t>mediated by a degraded neuronal representation of lower-level </a:t>
            </a:r>
            <a:r>
              <a:rPr lang="en-US" altLang="zh-CN" sz="2000" b="1" dirty="0" err="1">
                <a:latin typeface="Times New Roman" panose="02020603050405020304" pitchFamily="18" charset="0"/>
                <a:cs typeface="Times New Roman" panose="02020603050405020304" pitchFamily="18" charset="0"/>
              </a:rPr>
              <a:t>pwPEs</a:t>
            </a:r>
            <a:r>
              <a:rPr lang="en-US" altLang="zh-CN" sz="2000" b="1" dirty="0">
                <a:latin typeface="Times New Roman" panose="02020603050405020304" pitchFamily="18" charset="0"/>
                <a:cs typeface="Times New Roman" panose="02020603050405020304" pitchFamily="18" charset="0"/>
              </a:rPr>
              <a:t> about reward contingencies</a:t>
            </a:r>
          </a:p>
          <a:p>
            <a:pPr marL="800100" lvl="1" indent="-342900">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although the latter remains speculative given the lack of significant differences in </a:t>
            </a:r>
            <a:r>
              <a:rPr lang="en-US" altLang="zh-CN" sz="2000" dirty="0" err="1">
                <a:latin typeface="Times New Roman" panose="02020603050405020304" pitchFamily="18" charset="0"/>
                <a:cs typeface="Times New Roman" panose="02020603050405020304" pitchFamily="18" charset="0"/>
              </a:rPr>
              <a:t>pwPE</a:t>
            </a:r>
            <a:r>
              <a:rPr lang="en-US" altLang="zh-CN" sz="2000" dirty="0">
                <a:latin typeface="Times New Roman" panose="02020603050405020304" pitchFamily="18" charset="0"/>
                <a:cs typeface="Times New Roman" panose="02020603050405020304" pitchFamily="18" charset="0"/>
              </a:rPr>
              <a:t> representation between the groups</a:t>
            </a:r>
          </a:p>
        </p:txBody>
      </p:sp>
    </p:spTree>
    <p:extLst>
      <p:ext uri="{BB962C8B-B14F-4D97-AF65-F5344CB8AC3E}">
        <p14:creationId xmlns:p14="http://schemas.microsoft.com/office/powerpoint/2010/main" val="325271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4094EF-CEF4-4744-9125-D958B6FA6759}"/>
              </a:ext>
            </a:extLst>
          </p:cNvPr>
          <p:cNvSpPr txBox="1"/>
          <p:nvPr/>
        </p:nvSpPr>
        <p:spPr>
          <a:xfrm>
            <a:off x="433137" y="302182"/>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Discussion</a:t>
            </a:r>
          </a:p>
        </p:txBody>
      </p:sp>
      <p:sp>
        <p:nvSpPr>
          <p:cNvPr id="3" name="矩形 2">
            <a:extLst>
              <a:ext uri="{FF2B5EF4-FFF2-40B4-BE49-F238E27FC236}">
                <a16:creationId xmlns:a16="http://schemas.microsoft.com/office/drawing/2014/main" id="{70F405D6-760F-4CFB-B515-0F154B63CC8E}"/>
              </a:ext>
            </a:extLst>
          </p:cNvPr>
          <p:cNvSpPr/>
          <p:nvPr/>
        </p:nvSpPr>
        <p:spPr>
          <a:xfrm>
            <a:off x="575387" y="1953468"/>
            <a:ext cx="11433112" cy="3782061"/>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b="1" dirty="0">
                <a:solidFill>
                  <a:srgbClr val="FF0000"/>
                </a:solidFill>
                <a:latin typeface="Times New Roman" panose="02020603050405020304" pitchFamily="18" charset="0"/>
                <a:cs typeface="Times New Roman" panose="02020603050405020304" pitchFamily="18" charset="0"/>
              </a:rPr>
              <a:t>W</a:t>
            </a:r>
            <a:r>
              <a:rPr lang="zh-CN" altLang="en-US" b="1" dirty="0">
                <a:solidFill>
                  <a:srgbClr val="FF0000"/>
                </a:solidFill>
                <a:latin typeface="Times New Roman" panose="02020603050405020304" pitchFamily="18" charset="0"/>
                <a:cs typeface="Times New Roman" panose="02020603050405020304" pitchFamily="18" charset="0"/>
              </a:rPr>
              <a:t>hether </a:t>
            </a:r>
            <a:r>
              <a:rPr lang="zh-CN" altLang="en-US" b="1" dirty="0">
                <a:latin typeface="Times New Roman" panose="02020603050405020304" pitchFamily="18" charset="0"/>
                <a:cs typeface="Times New Roman" panose="02020603050405020304" pitchFamily="18" charset="0"/>
              </a:rPr>
              <a:t>the anxiety-related modulations of uncertainty estimates are </a:t>
            </a:r>
            <a:r>
              <a:rPr lang="zh-CN" altLang="en-US" b="1" dirty="0">
                <a:solidFill>
                  <a:srgbClr val="FF0000"/>
                </a:solidFill>
                <a:latin typeface="Times New Roman" panose="02020603050405020304" pitchFamily="18" charset="0"/>
                <a:cs typeface="Times New Roman" panose="02020603050405020304" pitchFamily="18" charset="0"/>
              </a:rPr>
              <a:t>exclusive to a volatile environment</a:t>
            </a:r>
            <a:endParaRPr lang="en-US" altLang="zh-CN" b="1" dirty="0">
              <a:solidFill>
                <a:srgbClr val="FF0000"/>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Given that previous research in trait anxiety showed that learning is affected exclusively during volatile (not stable) experimental phases (Browning et al., 2015; Huang et al., 2017</a:t>
            </a:r>
            <a:r>
              <a:rPr lang="en-US" altLang="zh-CN"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 Moreover, our task did </a:t>
            </a:r>
            <a:r>
              <a:rPr lang="zh-CN" altLang="en-US" b="1" dirty="0">
                <a:latin typeface="Times New Roman" panose="02020603050405020304" pitchFamily="18" charset="0"/>
                <a:cs typeface="Times New Roman" panose="02020603050405020304" pitchFamily="18" charset="0"/>
              </a:rPr>
              <a:t>not allow for robust inferences on phasic volatility estimation </a:t>
            </a:r>
            <a:r>
              <a:rPr lang="zh-CN" altLang="en-US" dirty="0">
                <a:latin typeface="Times New Roman" panose="02020603050405020304" pitchFamily="18" charset="0"/>
                <a:cs typeface="Times New Roman" panose="02020603050405020304" pitchFamily="18" charset="0"/>
              </a:rPr>
              <a:t>(as reflected by parameters like the meta-volatility 𝜔3). </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Additional follow-up work should extend the current paradigm to also consider </a:t>
            </a:r>
            <a:r>
              <a:rPr lang="zh-CN" altLang="en-US" b="1" dirty="0">
                <a:solidFill>
                  <a:srgbClr val="FF0000"/>
                </a:solidFill>
                <a:latin typeface="Times New Roman" panose="02020603050405020304" pitchFamily="18" charset="0"/>
                <a:cs typeface="Times New Roman" panose="02020603050405020304" pitchFamily="18" charset="0"/>
              </a:rPr>
              <a:t>an environment with dynamic (as opposed to fixed) volatility</a:t>
            </a:r>
            <a:endParaRPr lang="en-US" altLang="zh-CN" b="1" dirty="0">
              <a:solidFill>
                <a:srgbClr val="FF0000"/>
              </a:solidFill>
              <a:latin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to systematically assess whether state anxiety affects the estimation of phasic volatility on top of the altered tonic volatility estimates observed here</a:t>
            </a:r>
          </a:p>
        </p:txBody>
      </p:sp>
    </p:spTree>
    <p:extLst>
      <p:ext uri="{BB962C8B-B14F-4D97-AF65-F5344CB8AC3E}">
        <p14:creationId xmlns:p14="http://schemas.microsoft.com/office/powerpoint/2010/main" val="13926417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63F5478-4911-4A4E-9FD9-96AB023D2C1E}"/>
              </a:ext>
            </a:extLst>
          </p:cNvPr>
          <p:cNvSpPr txBox="1"/>
          <p:nvPr/>
        </p:nvSpPr>
        <p:spPr>
          <a:xfrm>
            <a:off x="3722914" y="2426713"/>
            <a:ext cx="5159829" cy="1323439"/>
          </a:xfrm>
          <a:prstGeom prst="rect">
            <a:avLst/>
          </a:prstGeom>
          <a:noFill/>
        </p:spPr>
        <p:txBody>
          <a:bodyPr wrap="square" rtlCol="0">
            <a:spAutoFit/>
          </a:bodyPr>
          <a:lstStyle/>
          <a:p>
            <a:r>
              <a:rPr lang="en-US" altLang="zh-CN" sz="8000" b="1" i="1" dirty="0"/>
              <a:t>THANKS</a:t>
            </a:r>
            <a:endParaRPr lang="zh-CN" altLang="en-US" sz="8000" b="1" i="1" dirty="0"/>
          </a:p>
        </p:txBody>
      </p:sp>
    </p:spTree>
    <p:extLst>
      <p:ext uri="{BB962C8B-B14F-4D97-AF65-F5344CB8AC3E}">
        <p14:creationId xmlns:p14="http://schemas.microsoft.com/office/powerpoint/2010/main" val="31376033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2BF5BC7-BF14-44D8-929C-C10E49CD621F}"/>
              </a:ext>
            </a:extLst>
          </p:cNvPr>
          <p:cNvPicPr>
            <a:picLocks noChangeAspect="1"/>
          </p:cNvPicPr>
          <p:nvPr/>
        </p:nvPicPr>
        <p:blipFill>
          <a:blip r:embed="rId2"/>
          <a:stretch>
            <a:fillRect/>
          </a:stretch>
        </p:blipFill>
        <p:spPr>
          <a:xfrm>
            <a:off x="1134544" y="705335"/>
            <a:ext cx="4791075" cy="2200275"/>
          </a:xfrm>
          <a:prstGeom prst="rect">
            <a:avLst/>
          </a:prstGeom>
        </p:spPr>
      </p:pic>
      <p:sp>
        <p:nvSpPr>
          <p:cNvPr id="3" name="矩形 2">
            <a:extLst>
              <a:ext uri="{FF2B5EF4-FFF2-40B4-BE49-F238E27FC236}">
                <a16:creationId xmlns:a16="http://schemas.microsoft.com/office/drawing/2014/main" id="{B2A28710-DA1F-4EA3-9CB4-CFB0EEBAF7E4}"/>
              </a:ext>
            </a:extLst>
          </p:cNvPr>
          <p:cNvSpPr/>
          <p:nvPr/>
        </p:nvSpPr>
        <p:spPr>
          <a:xfrm>
            <a:off x="5925619" y="1295696"/>
            <a:ext cx="6096000" cy="646331"/>
          </a:xfrm>
          <a:prstGeom prst="rect">
            <a:avLst/>
          </a:prstGeom>
        </p:spPr>
        <p:txBody>
          <a:bodyPr>
            <a:spAutoFit/>
          </a:bodyPr>
          <a:lstStyle/>
          <a:p>
            <a:r>
              <a:rPr lang="en-US" altLang="zh-CN" dirty="0"/>
              <a:t>To </a:t>
            </a:r>
            <a:r>
              <a:rPr lang="zh-CN" altLang="en-US" dirty="0"/>
              <a:t>minimize its losses, the agent should choose the option it believes more likely to be rewarded</a:t>
            </a:r>
          </a:p>
        </p:txBody>
      </p:sp>
      <p:sp>
        <p:nvSpPr>
          <p:cNvPr id="4" name="矩形 3">
            <a:extLst>
              <a:ext uri="{FF2B5EF4-FFF2-40B4-BE49-F238E27FC236}">
                <a16:creationId xmlns:a16="http://schemas.microsoft.com/office/drawing/2014/main" id="{7F10B17D-9C1C-461D-BFFA-0D9FA79B4B0E}"/>
              </a:ext>
            </a:extLst>
          </p:cNvPr>
          <p:cNvSpPr/>
          <p:nvPr/>
        </p:nvSpPr>
        <p:spPr>
          <a:xfrm>
            <a:off x="534955" y="2982433"/>
            <a:ext cx="11657045" cy="1754326"/>
          </a:xfrm>
          <a:prstGeom prst="rect">
            <a:avLst/>
          </a:prstGeom>
        </p:spPr>
        <p:txBody>
          <a:bodyPr wrap="square">
            <a:spAutoFit/>
          </a:bodyPr>
          <a:lstStyle/>
          <a:p>
            <a:pPr marL="285750" indent="-285750">
              <a:buFont typeface="Arial" panose="020B0604020202020204" pitchFamily="34" charset="0"/>
              <a:buChar char="•"/>
            </a:pPr>
            <a:r>
              <a:rPr lang="zh-CN" altLang="en-US" b="1" dirty="0"/>
              <a:t>more than one trial </a:t>
            </a:r>
            <a:r>
              <a:rPr lang="en-US" altLang="zh-CN" dirty="0"/>
              <a:t>&amp; </a:t>
            </a:r>
            <a:r>
              <a:rPr lang="zh-CN" altLang="en-US" b="1" dirty="0"/>
              <a:t>independent </a:t>
            </a:r>
            <a:r>
              <a:rPr lang="en-US" altLang="zh-CN" b="1" dirty="0"/>
              <a:t>probabilities</a:t>
            </a:r>
            <a:r>
              <a:rPr lang="zh-CN" altLang="en-US" dirty="0"/>
              <a:t>, there is an </a:t>
            </a:r>
            <a:r>
              <a:rPr lang="zh-CN" altLang="en-US" b="1" dirty="0"/>
              <a:t>exploration/exploitation tradeoff </a:t>
            </a:r>
            <a:r>
              <a:rPr lang="zh-CN" altLang="en-US" dirty="0"/>
              <a:t>that makes it worth the agent’s </a:t>
            </a:r>
            <a:endParaRPr lang="en-US" altLang="zh-CN" dirty="0"/>
          </a:p>
          <a:p>
            <a:pPr marL="285750" indent="-285750">
              <a:buFont typeface="Arial" panose="020B0604020202020204" pitchFamily="34" charset="0"/>
              <a:buChar char="•"/>
            </a:pPr>
            <a:r>
              <a:rPr lang="zh-CN" altLang="en-US" b="1" dirty="0"/>
              <a:t>agents exhibit decision noise </a:t>
            </a:r>
            <a:r>
              <a:rPr lang="zh-CN" altLang="en-US" dirty="0"/>
              <a:t>(Faisal et al., 2008), e.g., owing to implementation constraints at the molecular, synaptic or circuit level. To </a:t>
            </a:r>
            <a:r>
              <a:rPr lang="zh-CN" altLang="en-US" b="1" dirty="0"/>
              <a:t>allow for exploration and noise</a:t>
            </a:r>
            <a:r>
              <a:rPr lang="zh-CN" altLang="en-US" dirty="0"/>
              <a:t>, we use a decision model that corresponds to the right-hand side of Equation 43, without taking the limit, instead leaving ζ as a parameter to be estimated from the data (cf. Equation 18):</a:t>
            </a:r>
          </a:p>
        </p:txBody>
      </p:sp>
      <p:pic>
        <p:nvPicPr>
          <p:cNvPr id="5" name="图片 4">
            <a:extLst>
              <a:ext uri="{FF2B5EF4-FFF2-40B4-BE49-F238E27FC236}">
                <a16:creationId xmlns:a16="http://schemas.microsoft.com/office/drawing/2014/main" id="{5FDFBCCA-8DCB-46BD-AEC0-D5B6DFBDC87B}"/>
              </a:ext>
            </a:extLst>
          </p:cNvPr>
          <p:cNvPicPr>
            <a:picLocks noChangeAspect="1"/>
          </p:cNvPicPr>
          <p:nvPr/>
        </p:nvPicPr>
        <p:blipFill>
          <a:blip r:embed="rId3"/>
          <a:stretch>
            <a:fillRect/>
          </a:stretch>
        </p:blipFill>
        <p:spPr>
          <a:xfrm>
            <a:off x="3377389" y="4736759"/>
            <a:ext cx="5972175" cy="1114425"/>
          </a:xfrm>
          <a:prstGeom prst="rect">
            <a:avLst/>
          </a:prstGeom>
        </p:spPr>
      </p:pic>
    </p:spTree>
    <p:extLst>
      <p:ext uri="{BB962C8B-B14F-4D97-AF65-F5344CB8AC3E}">
        <p14:creationId xmlns:p14="http://schemas.microsoft.com/office/powerpoint/2010/main" val="7998984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992B882-4F67-498B-AE02-F7B7094DF474}"/>
              </a:ext>
            </a:extLst>
          </p:cNvPr>
          <p:cNvSpPr/>
          <p:nvPr/>
        </p:nvSpPr>
        <p:spPr>
          <a:xfrm>
            <a:off x="1918995" y="2017961"/>
            <a:ext cx="7784841" cy="2308324"/>
          </a:xfrm>
          <a:prstGeom prst="rect">
            <a:avLst/>
          </a:prstGeom>
        </p:spPr>
        <p:txBody>
          <a:bodyPr wrap="square">
            <a:spAutoFit/>
          </a:bodyPr>
          <a:lstStyle/>
          <a:p>
            <a:r>
              <a:rPr lang="zh-CN" altLang="en-US" dirty="0"/>
              <a:t>Although a previous study found the HGF𝜇3 model to outperform the 3-level HGF (Diaconescu et al., 2014), here we found the latter to provide more model evidence. One possible explanation is that the HGF𝜇3 might be particularly useful in paradigms where (at least some) participants are exposed to a scenario of </a:t>
            </a:r>
            <a:r>
              <a:rPr lang="zh-CN" altLang="en-US" b="1" dirty="0"/>
              <a:t>alternating low and high volatility </a:t>
            </a:r>
            <a:r>
              <a:rPr lang="zh-CN" altLang="en-US" dirty="0"/>
              <a:t>(Diaconescu et al., 2014). For a fixed value of true volatility, as in our study (constant rate of change of contingency blocks), the standard 3level HGF with a decision noise parameter that is not modulated by the dynamics of 𝜇3 performed the best.</a:t>
            </a:r>
          </a:p>
        </p:txBody>
      </p:sp>
    </p:spTree>
    <p:extLst>
      <p:ext uri="{BB962C8B-B14F-4D97-AF65-F5344CB8AC3E}">
        <p14:creationId xmlns:p14="http://schemas.microsoft.com/office/powerpoint/2010/main" val="204138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1948318-5D96-4611-A54B-0668A1AA788A}"/>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Gaussian random walks</a:t>
            </a:r>
          </a:p>
        </p:txBody>
      </p:sp>
      <p:pic>
        <p:nvPicPr>
          <p:cNvPr id="3074" name="Picture 2" descr="Chapter 4 Random Walks | bookdown-demo.knit">
            <a:extLst>
              <a:ext uri="{FF2B5EF4-FFF2-40B4-BE49-F238E27FC236}">
                <a16:creationId xmlns:a16="http://schemas.microsoft.com/office/drawing/2014/main" id="{DF950C95-DD18-4E96-AEA4-AFD3DC028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265" y="967496"/>
            <a:ext cx="6892212" cy="492300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00FAF95-17A6-43F3-B7A1-9173201FB29D}"/>
              </a:ext>
            </a:extLst>
          </p:cNvPr>
          <p:cNvSpPr/>
          <p:nvPr/>
        </p:nvSpPr>
        <p:spPr>
          <a:xfrm>
            <a:off x="199871" y="5797848"/>
            <a:ext cx="10912887" cy="873572"/>
          </a:xfrm>
          <a:prstGeom prst="rect">
            <a:avLst/>
          </a:prstGeom>
        </p:spPr>
        <p:txBody>
          <a:bodyPr wrap="square">
            <a:spAutoFit/>
          </a:bodyPr>
          <a:lstStyle/>
          <a:p>
            <a:pPr>
              <a:lnSpc>
                <a:spcPct val="150000"/>
              </a:lnSpc>
            </a:pPr>
            <a:r>
              <a:rPr lang="en-US" altLang="zh-CN" dirty="0">
                <a:latin typeface="Times New Roman" panose="02020603050405020304" pitchFamily="18" charset="0"/>
                <a:cs typeface="Times New Roman" panose="02020603050405020304" pitchFamily="18" charset="0"/>
              </a:rPr>
              <a:t>A random walk having a step size that varies according to a </a:t>
            </a:r>
            <a:r>
              <a:rPr lang="en-US" altLang="zh-CN" b="1" dirty="0">
                <a:solidFill>
                  <a:srgbClr val="FF0000"/>
                </a:solidFill>
                <a:latin typeface="Times New Roman" panose="02020603050405020304" pitchFamily="18" charset="0"/>
                <a:cs typeface="Times New Roman" panose="02020603050405020304" pitchFamily="18" charset="0"/>
              </a:rPr>
              <a:t>normal distribution </a:t>
            </a:r>
            <a:r>
              <a:rPr lang="en-US" altLang="zh-CN" dirty="0">
                <a:latin typeface="Times New Roman" panose="02020603050405020304" pitchFamily="18" charset="0"/>
                <a:cs typeface="Times New Roman" panose="02020603050405020304" pitchFamily="18" charset="0"/>
              </a:rPr>
              <a:t>is used as a model for real-world time series data such as financial markets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1676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D1DB8D9-CA41-40B1-B2F7-D19C2C5B40A6}"/>
              </a:ext>
            </a:extLst>
          </p:cNvPr>
          <p:cNvPicPr>
            <a:picLocks noChangeAspect="1"/>
          </p:cNvPicPr>
          <p:nvPr/>
        </p:nvPicPr>
        <p:blipFill>
          <a:blip r:embed="rId3"/>
          <a:stretch>
            <a:fillRect/>
          </a:stretch>
        </p:blipFill>
        <p:spPr>
          <a:xfrm>
            <a:off x="1136779" y="1212980"/>
            <a:ext cx="5180142" cy="5180142"/>
          </a:xfrm>
          <a:prstGeom prst="rect">
            <a:avLst/>
          </a:prstGeom>
        </p:spPr>
      </p:pic>
    </p:spTree>
    <p:extLst>
      <p:ext uri="{BB962C8B-B14F-4D97-AF65-F5344CB8AC3E}">
        <p14:creationId xmlns:p14="http://schemas.microsoft.com/office/powerpoint/2010/main" val="414056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6AF25EF-2ED4-4EB3-A7C0-420ADEECF636}"/>
              </a:ext>
            </a:extLst>
          </p:cNvPr>
          <p:cNvSpPr/>
          <p:nvPr/>
        </p:nvSpPr>
        <p:spPr>
          <a:xfrm>
            <a:off x="1974979" y="1887332"/>
            <a:ext cx="8820539" cy="336656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The inputs u are given because the agent and its observer both know them and the agent uses them to invert its HGF model, resulting in the trajectories λ</a:t>
            </a:r>
            <a:r>
              <a:rPr lang="zh-CN" altLang="en-US" baseline="30000" dirty="0">
                <a:latin typeface="Times New Roman" panose="02020603050405020304" pitchFamily="18" charset="0"/>
                <a:cs typeface="Times New Roman" panose="02020603050405020304" pitchFamily="18" charset="0"/>
              </a:rPr>
              <a:t>(k)</a:t>
            </a:r>
            <a:endParaRPr lang="en-US" altLang="zh-CN" baseline="300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This makes it clear that the decision model is not a generative model of sensory input, while the HGF is. </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Instead, the decision model uses the perceptual model indirectly via its inversion, where input is given. </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It is also noteworthy that the sets of inputs u and observations y are finite here (k = 1,...,K), while the HGF is open-ended (cf. k = 1, 2,... in Equation 1).</a:t>
            </a:r>
          </a:p>
        </p:txBody>
      </p:sp>
    </p:spTree>
    <p:extLst>
      <p:ext uri="{BB962C8B-B14F-4D97-AF65-F5344CB8AC3E}">
        <p14:creationId xmlns:p14="http://schemas.microsoft.com/office/powerpoint/2010/main" val="26647489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scription: A close up of a map&#10;&#10;Description automatically generated">
            <a:extLst>
              <a:ext uri="{FF2B5EF4-FFF2-40B4-BE49-F238E27FC236}">
                <a16:creationId xmlns:a16="http://schemas.microsoft.com/office/drawing/2014/main" id="{1A2AC1E1-86C6-414A-A567-26FBCD2C23D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023" y="587141"/>
            <a:ext cx="6326430" cy="6177552"/>
          </a:xfrm>
          <a:prstGeom prst="rect">
            <a:avLst/>
          </a:prstGeom>
          <a:noFill/>
          <a:ln>
            <a:noFill/>
          </a:ln>
        </p:spPr>
      </p:pic>
      <p:pic>
        <p:nvPicPr>
          <p:cNvPr id="3" name="Picture 9" descr="Description: A picture containing text, map&#10;&#10;Description automatically generated">
            <a:extLst>
              <a:ext uri="{FF2B5EF4-FFF2-40B4-BE49-F238E27FC236}">
                <a16:creationId xmlns:a16="http://schemas.microsoft.com/office/drawing/2014/main" id="{66968C56-6E3C-4DFA-96FC-06C210EF0F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160" y="587141"/>
            <a:ext cx="5945839" cy="6373495"/>
          </a:xfrm>
          <a:prstGeom prst="rect">
            <a:avLst/>
          </a:prstGeom>
          <a:noFill/>
          <a:ln>
            <a:noFill/>
          </a:ln>
        </p:spPr>
      </p:pic>
    </p:spTree>
    <p:extLst>
      <p:ext uri="{BB962C8B-B14F-4D97-AF65-F5344CB8AC3E}">
        <p14:creationId xmlns:p14="http://schemas.microsoft.com/office/powerpoint/2010/main" val="1547843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49FD34E8-C5B5-47B3-A4D9-2E52C208E4EE}"/>
              </a:ext>
            </a:extLst>
          </p:cNvPr>
          <p:cNvPicPr/>
          <p:nvPr/>
        </p:nvPicPr>
        <p:blipFill>
          <a:blip r:embed="rId2" cstate="print">
            <a:extLst>
              <a:ext uri="{28A0092B-C50C-407E-A947-70E740481C1C}">
                <a14:useLocalDpi xmlns:a14="http://schemas.microsoft.com/office/drawing/2010/main" val="0"/>
              </a:ext>
            </a:extLst>
          </a:blip>
          <a:srcRect b="39346"/>
          <a:stretch>
            <a:fillRect/>
          </a:stretch>
        </p:blipFill>
        <p:spPr bwMode="auto">
          <a:xfrm>
            <a:off x="487045" y="533015"/>
            <a:ext cx="5731510" cy="4925695"/>
          </a:xfrm>
          <a:prstGeom prst="rect">
            <a:avLst/>
          </a:prstGeom>
          <a:noFill/>
          <a:ln>
            <a:noFill/>
          </a:ln>
        </p:spPr>
      </p:pic>
      <p:sp>
        <p:nvSpPr>
          <p:cNvPr id="3" name="矩形 2">
            <a:extLst>
              <a:ext uri="{FF2B5EF4-FFF2-40B4-BE49-F238E27FC236}">
                <a16:creationId xmlns:a16="http://schemas.microsoft.com/office/drawing/2014/main" id="{B7C70BF4-20D2-4743-ABF3-E13D7795E9A8}"/>
              </a:ext>
            </a:extLst>
          </p:cNvPr>
          <p:cNvSpPr/>
          <p:nvPr/>
        </p:nvSpPr>
        <p:spPr>
          <a:xfrm>
            <a:off x="6096000" y="1885544"/>
            <a:ext cx="6096000" cy="3139321"/>
          </a:xfrm>
          <a:prstGeom prst="rect">
            <a:avLst/>
          </a:prstGeom>
        </p:spPr>
        <p:txBody>
          <a:bodyPr>
            <a:spAutoFit/>
          </a:bodyPr>
          <a:lstStyle/>
          <a:p>
            <a:pPr>
              <a:spcAft>
                <a:spcPts val="0"/>
              </a:spcAft>
            </a:pPr>
            <a:r>
              <a:rPr lang="zh-CN" altLang="zh-CN" b="1" kern="50" dirty="0">
                <a:solidFill>
                  <a:srgbClr val="000000"/>
                </a:solidFill>
                <a:latin typeface="Liberation Serif"/>
                <a:ea typeface="Times New Roman" panose="02020603050405020304" pitchFamily="18" charset="0"/>
                <a:cs typeface="FreeSans"/>
              </a:rPr>
              <a:t>Supplementary Figure 6. Simulated belief trajectories for μ</a:t>
            </a:r>
            <a:r>
              <a:rPr lang="zh-CN" altLang="zh-CN" b="1" kern="50" baseline="-25000" dirty="0">
                <a:solidFill>
                  <a:srgbClr val="000000"/>
                </a:solidFill>
                <a:latin typeface="Liberation Serif"/>
                <a:ea typeface="Times New Roman" panose="02020603050405020304" pitchFamily="18" charset="0"/>
                <a:cs typeface="FreeSans"/>
              </a:rPr>
              <a:t>2</a:t>
            </a:r>
            <a:r>
              <a:rPr lang="zh-CN" altLang="zh-CN" b="1" kern="50" dirty="0">
                <a:solidFill>
                  <a:srgbClr val="000000"/>
                </a:solidFill>
                <a:latin typeface="Liberation Serif"/>
                <a:ea typeface="Times New Roman" panose="02020603050405020304" pitchFamily="18" charset="0"/>
                <a:cs typeface="FreeSans"/>
              </a:rPr>
              <a:t> and σ</a:t>
            </a:r>
            <a:r>
              <a:rPr lang="zh-CN" altLang="zh-CN" b="1" kern="50" baseline="-25000" dirty="0">
                <a:solidFill>
                  <a:srgbClr val="000000"/>
                </a:solidFill>
                <a:latin typeface="Liberation Serif"/>
                <a:ea typeface="Times New Roman" panose="02020603050405020304" pitchFamily="18" charset="0"/>
                <a:cs typeface="FreeSans"/>
              </a:rPr>
              <a:t>2</a:t>
            </a:r>
            <a:r>
              <a:rPr lang="zh-CN" altLang="zh-CN" b="1" kern="50" dirty="0">
                <a:solidFill>
                  <a:srgbClr val="000000"/>
                </a:solidFill>
                <a:latin typeface="Liberation Serif"/>
                <a:ea typeface="Times New Roman" panose="02020603050405020304" pitchFamily="18" charset="0"/>
                <a:cs typeface="FreeSans"/>
              </a:rPr>
              <a:t>. </a:t>
            </a:r>
            <a:r>
              <a:rPr lang="zh-CN" altLang="zh-CN" kern="50" dirty="0">
                <a:solidFill>
                  <a:srgbClr val="000000"/>
                </a:solidFill>
                <a:latin typeface="Liberation Serif"/>
                <a:ea typeface="Times New Roman" panose="02020603050405020304" pitchFamily="18" charset="0"/>
                <a:cs typeface="FreeSans"/>
              </a:rPr>
              <a:t>Trajectories were simulated using the input data from participant 1 using the priors </a:t>
            </a:r>
            <a:r>
              <a:rPr lang="el-GR" altLang="zh-CN" kern="50" dirty="0">
                <a:solidFill>
                  <a:srgbClr val="000000"/>
                </a:solidFill>
                <a:latin typeface="Times New Roman" panose="02020603050405020304" pitchFamily="18" charset="0"/>
                <a:ea typeface="Noto Sans CJK SC Regular"/>
                <a:cs typeface="FreeSans"/>
              </a:rPr>
              <a:t>μ</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0, </a:t>
            </a:r>
            <a:r>
              <a:rPr lang="el-GR" altLang="zh-CN" kern="50" dirty="0">
                <a:solidFill>
                  <a:srgbClr val="000000"/>
                </a:solidFill>
                <a:latin typeface="Times New Roman" panose="02020603050405020304" pitchFamily="18" charset="0"/>
                <a:ea typeface="Noto Sans CJK SC Regular"/>
                <a:cs typeface="FreeSans"/>
              </a:rPr>
              <a:t>σ</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0.1, </a:t>
            </a:r>
            <a:r>
              <a:rPr lang="el-GR" altLang="zh-CN" kern="50" dirty="0">
                <a:solidFill>
                  <a:srgbClr val="000000"/>
                </a:solidFill>
                <a:latin typeface="Times New Roman" panose="02020603050405020304" pitchFamily="18" charset="0"/>
                <a:ea typeface="Noto Sans CJK SC Regular"/>
                <a:cs typeface="FreeSans"/>
              </a:rPr>
              <a:t>μ</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σ</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κ</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ω</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 -7, but modulating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This parameter represents the tonic part of the variance in the Gaussian random walk for x</a:t>
            </a:r>
            <a:r>
              <a:rPr lang="zh-CN" altLang="zh-CN" kern="50" baseline="-25000" dirty="0">
                <a:solidFill>
                  <a:srgbClr val="000000"/>
                </a:solidFill>
                <a:latin typeface="Liberation Serif"/>
                <a:ea typeface="Times New Roman" panose="02020603050405020304" pitchFamily="18" charset="0"/>
                <a:cs typeface="FreeSans"/>
              </a:rPr>
              <a:t>2 </a:t>
            </a:r>
            <a:r>
              <a:rPr lang="zh-CN" altLang="zh-CN" kern="50" dirty="0">
                <a:solidFill>
                  <a:srgbClr val="000000"/>
                </a:solidFill>
                <a:latin typeface="Liberation Serif"/>
                <a:ea typeface="Times New Roman" panose="02020603050405020304" pitchFamily="18" charset="0"/>
                <a:cs typeface="FreeSans"/>
              </a:rPr>
              <a:t>and modulates the learning rate about stimulus outcomes at the lowest level. Here we show that</a:t>
            </a:r>
            <a:endParaRPr lang="en-US" altLang="zh-CN" kern="50" dirty="0">
              <a:solidFill>
                <a:srgbClr val="000000"/>
              </a:solidFill>
              <a:latin typeface="Liberation Serif"/>
              <a:ea typeface="Times New Roman" panose="02020603050405020304" pitchFamily="18" charset="0"/>
              <a:cs typeface="FreeSans"/>
            </a:endParaRPr>
          </a:p>
          <a:p>
            <a:pPr marL="285750" indent="-285750">
              <a:spcAft>
                <a:spcPts val="0"/>
              </a:spcAft>
              <a:buFont typeface="Arial" panose="020B0604020202020204" pitchFamily="34" charset="0"/>
              <a:buChar char="•"/>
            </a:pPr>
            <a:r>
              <a:rPr lang="zh-CN" altLang="zh-CN" kern="50" dirty="0">
                <a:solidFill>
                  <a:srgbClr val="FF0000"/>
                </a:solidFill>
                <a:latin typeface="Liberation Serif"/>
                <a:ea typeface="Times New Roman" panose="02020603050405020304" pitchFamily="18" charset="0"/>
                <a:cs typeface="FreeSans"/>
              </a:rPr>
              <a:t> </a:t>
            </a:r>
            <a:r>
              <a:rPr lang="zh-CN" altLang="zh-CN" b="1" kern="50" dirty="0">
                <a:solidFill>
                  <a:srgbClr val="FF0000"/>
                </a:solidFill>
                <a:latin typeface="Liberation Serif"/>
                <a:ea typeface="Times New Roman" panose="02020603050405020304" pitchFamily="18" charset="0"/>
                <a:cs typeface="FreeSans"/>
              </a:rPr>
              <a:t>A) decreasing ω</a:t>
            </a:r>
            <a:r>
              <a:rPr lang="zh-CN" altLang="zh-CN" b="1" kern="50" baseline="-25000" dirty="0">
                <a:solidFill>
                  <a:srgbClr val="FF0000"/>
                </a:solidFill>
                <a:latin typeface="Liberation Serif"/>
                <a:ea typeface="Times New Roman" panose="02020603050405020304" pitchFamily="18" charset="0"/>
                <a:cs typeface="FreeSans"/>
              </a:rPr>
              <a:t>2</a:t>
            </a:r>
            <a:r>
              <a:rPr lang="zh-CN" altLang="zh-CN" b="1" kern="50" dirty="0">
                <a:solidFill>
                  <a:srgbClr val="FF0000"/>
                </a:solidFill>
                <a:latin typeface="Liberation Serif"/>
                <a:ea typeface="Times New Roman" panose="02020603050405020304" pitchFamily="18" charset="0"/>
                <a:cs typeface="FreeSans"/>
              </a:rPr>
              <a:t> is linked to smaller update steps on the reward tendency </a:t>
            </a:r>
            <a:r>
              <a:rPr lang="el-GR" altLang="zh-CN" kern="50" dirty="0">
                <a:solidFill>
                  <a:srgbClr val="FF0000"/>
                </a:solidFill>
                <a:latin typeface="Times New Roman" panose="02020603050405020304" pitchFamily="18" charset="0"/>
                <a:ea typeface="Noto Sans CJK SC Regular"/>
                <a:cs typeface="FreeSans"/>
              </a:rPr>
              <a:t>μ</a:t>
            </a:r>
            <a:r>
              <a:rPr lang="zh-CN" altLang="zh-CN" kern="50" baseline="-25000" dirty="0">
                <a:solidFill>
                  <a:srgbClr val="FF0000"/>
                </a:solidFill>
                <a:latin typeface="Liberation Serif"/>
                <a:ea typeface="Times New Roman" panose="02020603050405020304" pitchFamily="18" charset="0"/>
                <a:cs typeface="FreeSans"/>
              </a:rPr>
              <a:t>2</a:t>
            </a:r>
            <a:r>
              <a:rPr lang="zh-CN" altLang="zh-CN" kern="50" dirty="0">
                <a:solidFill>
                  <a:srgbClr val="FF0000"/>
                </a:solidFill>
                <a:latin typeface="Liberation Serif"/>
                <a:ea typeface="Times New Roman" panose="02020603050405020304" pitchFamily="18" charset="0"/>
                <a:cs typeface="FreeSans"/>
              </a:rPr>
              <a:t>, while</a:t>
            </a:r>
            <a:endParaRPr lang="en-US" altLang="zh-CN" kern="50" dirty="0">
              <a:solidFill>
                <a:srgbClr val="FF0000"/>
              </a:solidFill>
              <a:latin typeface="Liberation Serif"/>
              <a:ea typeface="Times New Roman" panose="02020603050405020304" pitchFamily="18" charset="0"/>
              <a:cs typeface="FreeSans"/>
            </a:endParaRPr>
          </a:p>
          <a:p>
            <a:pPr marL="285750" indent="-285750">
              <a:spcAft>
                <a:spcPts val="0"/>
              </a:spcAft>
              <a:buFont typeface="Arial" panose="020B0604020202020204" pitchFamily="34" charset="0"/>
              <a:buChar char="•"/>
            </a:pPr>
            <a:r>
              <a:rPr lang="zh-CN" altLang="zh-CN" kern="50" dirty="0">
                <a:solidFill>
                  <a:srgbClr val="FF0000"/>
                </a:solidFill>
                <a:latin typeface="Liberation Serif"/>
                <a:ea typeface="Times New Roman" panose="02020603050405020304" pitchFamily="18" charset="0"/>
                <a:cs typeface="FreeSans"/>
              </a:rPr>
              <a:t> </a:t>
            </a:r>
            <a:r>
              <a:rPr lang="zh-CN" altLang="zh-CN" b="1" kern="50" dirty="0">
                <a:solidFill>
                  <a:srgbClr val="FF0000"/>
                </a:solidFill>
                <a:latin typeface="Liberation Serif"/>
                <a:ea typeface="Times New Roman" panose="02020603050405020304" pitchFamily="18" charset="0"/>
                <a:cs typeface="FreeSans"/>
              </a:rPr>
              <a:t>B)</a:t>
            </a:r>
            <a:r>
              <a:rPr lang="zh-CN" altLang="zh-CN" kern="50" dirty="0">
                <a:solidFill>
                  <a:srgbClr val="FF0000"/>
                </a:solidFill>
                <a:latin typeface="Liberation Serif"/>
                <a:ea typeface="Times New Roman" panose="02020603050405020304" pitchFamily="18" charset="0"/>
                <a:cs typeface="FreeSans"/>
              </a:rPr>
              <a:t> </a:t>
            </a:r>
            <a:r>
              <a:rPr lang="zh-CN" altLang="zh-CN" b="1" kern="50" dirty="0">
                <a:solidFill>
                  <a:srgbClr val="FF0000"/>
                </a:solidFill>
                <a:latin typeface="Liberation Serif"/>
                <a:ea typeface="Times New Roman" panose="02020603050405020304" pitchFamily="18" charset="0"/>
                <a:cs typeface="FreeSans"/>
              </a:rPr>
              <a:t>decreasing ω</a:t>
            </a:r>
            <a:r>
              <a:rPr lang="zh-CN" altLang="zh-CN" b="1" kern="50" baseline="-25000" dirty="0">
                <a:solidFill>
                  <a:srgbClr val="FF0000"/>
                </a:solidFill>
                <a:latin typeface="Liberation Serif"/>
                <a:ea typeface="Times New Roman" panose="02020603050405020304" pitchFamily="18" charset="0"/>
                <a:cs typeface="FreeSans"/>
              </a:rPr>
              <a:t>2</a:t>
            </a:r>
            <a:r>
              <a:rPr lang="zh-CN" altLang="zh-CN" b="1" kern="50" dirty="0">
                <a:solidFill>
                  <a:srgbClr val="FF0000"/>
                </a:solidFill>
                <a:latin typeface="Liberation Serif"/>
                <a:ea typeface="Times New Roman" panose="02020603050405020304" pitchFamily="18" charset="0"/>
                <a:cs typeface="FreeSans"/>
              </a:rPr>
              <a:t> also reduces the estimation uncertainty about the reward tendency, </a:t>
            </a:r>
            <a:r>
              <a:rPr lang="el-GR" altLang="zh-CN" b="1" kern="50" dirty="0">
                <a:solidFill>
                  <a:srgbClr val="FF0000"/>
                </a:solidFill>
                <a:latin typeface="Times New Roman" panose="02020603050405020304" pitchFamily="18" charset="0"/>
                <a:ea typeface="Noto Sans CJK SC Regular"/>
                <a:cs typeface="FreeSans"/>
              </a:rPr>
              <a:t>σ</a:t>
            </a:r>
            <a:r>
              <a:rPr lang="zh-CN" altLang="zh-CN" b="1" kern="50" baseline="-25000" dirty="0">
                <a:solidFill>
                  <a:srgbClr val="FF0000"/>
                </a:solidFill>
                <a:latin typeface="Liberation Serif"/>
                <a:ea typeface="Times New Roman" panose="02020603050405020304" pitchFamily="18" charset="0"/>
                <a:cs typeface="FreeSans"/>
              </a:rPr>
              <a:t>2</a:t>
            </a:r>
            <a:r>
              <a:rPr lang="zh-CN" altLang="zh-CN" b="1" kern="50" dirty="0">
                <a:solidFill>
                  <a:srgbClr val="FF0000"/>
                </a:solidFill>
                <a:latin typeface="Liberation Serif"/>
                <a:ea typeface="Times New Roman" panose="02020603050405020304" pitchFamily="18" charset="0"/>
                <a:cs typeface="FreeSans"/>
              </a:rPr>
              <a:t>. </a:t>
            </a:r>
            <a:endParaRPr lang="zh-CN" altLang="zh-CN" sz="2800" b="1" kern="50" dirty="0">
              <a:solidFill>
                <a:srgbClr val="FF0000"/>
              </a:solidFill>
              <a:effectLst/>
              <a:latin typeface="Liberation Serif"/>
              <a:ea typeface="Noto Sans CJK SC Regular"/>
              <a:cs typeface="FreeSans"/>
            </a:endParaRPr>
          </a:p>
        </p:txBody>
      </p:sp>
    </p:spTree>
    <p:extLst>
      <p:ext uri="{BB962C8B-B14F-4D97-AF65-F5344CB8AC3E}">
        <p14:creationId xmlns:p14="http://schemas.microsoft.com/office/powerpoint/2010/main" val="29165397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3641CBB9-17EC-4E91-AA16-D35CD6CE020A}"/>
              </a:ext>
            </a:extLst>
          </p:cNvPr>
          <p:cNvPicPr/>
          <p:nvPr/>
        </p:nvPicPr>
        <p:blipFill>
          <a:blip r:embed="rId2" cstate="print">
            <a:extLst>
              <a:ext uri="{28A0092B-C50C-407E-A947-70E740481C1C}">
                <a14:useLocalDpi xmlns:a14="http://schemas.microsoft.com/office/drawing/2010/main" val="0"/>
              </a:ext>
            </a:extLst>
          </a:blip>
          <a:srcRect b="34113"/>
          <a:stretch>
            <a:fillRect/>
          </a:stretch>
        </p:blipFill>
        <p:spPr bwMode="auto">
          <a:xfrm>
            <a:off x="364490" y="190209"/>
            <a:ext cx="5731510" cy="5283835"/>
          </a:xfrm>
          <a:prstGeom prst="rect">
            <a:avLst/>
          </a:prstGeom>
          <a:noFill/>
          <a:ln>
            <a:noFill/>
          </a:ln>
        </p:spPr>
      </p:pic>
      <p:sp>
        <p:nvSpPr>
          <p:cNvPr id="3" name="矩形 2">
            <a:extLst>
              <a:ext uri="{FF2B5EF4-FFF2-40B4-BE49-F238E27FC236}">
                <a16:creationId xmlns:a16="http://schemas.microsoft.com/office/drawing/2014/main" id="{F57F91AC-BAFC-4F50-B8DC-04FEAFDE9252}"/>
              </a:ext>
            </a:extLst>
          </p:cNvPr>
          <p:cNvSpPr/>
          <p:nvPr/>
        </p:nvSpPr>
        <p:spPr>
          <a:xfrm>
            <a:off x="6096000" y="1508978"/>
            <a:ext cx="6096000" cy="3416320"/>
          </a:xfrm>
          <a:prstGeom prst="rect">
            <a:avLst/>
          </a:prstGeom>
        </p:spPr>
        <p:txBody>
          <a:bodyPr>
            <a:spAutoFit/>
          </a:bodyPr>
          <a:lstStyle/>
          <a:p>
            <a:pPr>
              <a:spcAft>
                <a:spcPts val="0"/>
              </a:spcAft>
            </a:pPr>
            <a:r>
              <a:rPr lang="zh-CN" altLang="zh-CN" b="1" kern="50" dirty="0">
                <a:solidFill>
                  <a:srgbClr val="000000"/>
                </a:solidFill>
                <a:latin typeface="Liberation Serif"/>
                <a:ea typeface="Times New Roman" panose="02020603050405020304" pitchFamily="18" charset="0"/>
                <a:cs typeface="FreeSans"/>
              </a:rPr>
              <a:t>Supplementary Figure 7. Simulated belief trajectories for μ</a:t>
            </a:r>
            <a:r>
              <a:rPr lang="zh-CN" altLang="zh-CN" b="1" kern="50" baseline="-25000" dirty="0">
                <a:solidFill>
                  <a:srgbClr val="000000"/>
                </a:solidFill>
                <a:latin typeface="Liberation Serif"/>
                <a:ea typeface="Times New Roman" panose="02020603050405020304" pitchFamily="18" charset="0"/>
                <a:cs typeface="FreeSans"/>
              </a:rPr>
              <a:t>3</a:t>
            </a:r>
            <a:r>
              <a:rPr lang="zh-CN" altLang="zh-CN" b="1" kern="50" dirty="0">
                <a:solidFill>
                  <a:srgbClr val="000000"/>
                </a:solidFill>
                <a:latin typeface="Liberation Serif"/>
                <a:ea typeface="Times New Roman" panose="02020603050405020304" pitchFamily="18" charset="0"/>
                <a:cs typeface="FreeSans"/>
              </a:rPr>
              <a:t> and σ</a:t>
            </a:r>
            <a:r>
              <a:rPr lang="zh-CN" altLang="zh-CN" b="1" kern="50" baseline="-25000" dirty="0">
                <a:solidFill>
                  <a:srgbClr val="000000"/>
                </a:solidFill>
                <a:latin typeface="Liberation Serif"/>
                <a:ea typeface="Times New Roman" panose="02020603050405020304" pitchFamily="18" charset="0"/>
                <a:cs typeface="FreeSans"/>
              </a:rPr>
              <a:t>3</a:t>
            </a:r>
            <a:r>
              <a:rPr lang="zh-CN" altLang="zh-CN" b="1" kern="50" dirty="0">
                <a:solidFill>
                  <a:srgbClr val="000000"/>
                </a:solidFill>
                <a:latin typeface="Liberation Serif"/>
                <a:ea typeface="Times New Roman" panose="02020603050405020304" pitchFamily="18" charset="0"/>
                <a:cs typeface="FreeSans"/>
              </a:rPr>
              <a:t>. </a:t>
            </a:r>
            <a:r>
              <a:rPr lang="zh-CN" altLang="zh-CN" kern="50" dirty="0">
                <a:solidFill>
                  <a:srgbClr val="000000"/>
                </a:solidFill>
                <a:latin typeface="Liberation Serif"/>
                <a:ea typeface="Times New Roman" panose="02020603050405020304" pitchFamily="18" charset="0"/>
                <a:cs typeface="FreeSans"/>
              </a:rPr>
              <a:t>Trajectories were simulated using the input data from participant 1 using the priors </a:t>
            </a:r>
            <a:r>
              <a:rPr lang="el-GR" altLang="zh-CN" kern="50" dirty="0">
                <a:solidFill>
                  <a:srgbClr val="000000"/>
                </a:solidFill>
                <a:latin typeface="Times New Roman" panose="02020603050405020304" pitchFamily="18" charset="0"/>
                <a:ea typeface="Noto Sans CJK SC Regular"/>
                <a:cs typeface="FreeSans"/>
              </a:rPr>
              <a:t>μ</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0, </a:t>
            </a:r>
            <a:r>
              <a:rPr lang="el-GR" altLang="zh-CN" kern="50" dirty="0">
                <a:solidFill>
                  <a:srgbClr val="000000"/>
                </a:solidFill>
                <a:latin typeface="Times New Roman" panose="02020603050405020304" pitchFamily="18" charset="0"/>
                <a:ea typeface="Noto Sans CJK SC Regular"/>
                <a:cs typeface="FreeSans"/>
              </a:rPr>
              <a:t>σ</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0.1, </a:t>
            </a:r>
            <a:r>
              <a:rPr lang="el-GR" altLang="zh-CN" kern="50" dirty="0">
                <a:solidFill>
                  <a:srgbClr val="000000"/>
                </a:solidFill>
                <a:latin typeface="Times New Roman" panose="02020603050405020304" pitchFamily="18" charset="0"/>
                <a:ea typeface="Noto Sans CJK SC Regular"/>
                <a:cs typeface="FreeSans"/>
              </a:rPr>
              <a:t>μ</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σ</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baseline="30000" dirty="0">
                <a:solidFill>
                  <a:srgbClr val="000000"/>
                </a:solidFill>
                <a:latin typeface="Liberation Serif"/>
                <a:ea typeface="Times New Roman" panose="02020603050405020304" pitchFamily="18" charset="0"/>
                <a:cs typeface="FreeSans"/>
              </a:rPr>
              <a:t>(0)</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κ</a:t>
            </a:r>
            <a:r>
              <a:rPr lang="zh-CN" altLang="zh-CN" kern="50" dirty="0">
                <a:solidFill>
                  <a:srgbClr val="000000"/>
                </a:solidFill>
                <a:latin typeface="Liberation Serif"/>
                <a:ea typeface="Times New Roman" panose="02020603050405020304" pitchFamily="18" charset="0"/>
                <a:cs typeface="FreeSans"/>
              </a:rPr>
              <a:t> = 1, </a:t>
            </a:r>
            <a:r>
              <a:rPr lang="el-GR" altLang="zh-CN" kern="50" dirty="0">
                <a:solidFill>
                  <a:srgbClr val="000000"/>
                </a:solidFill>
                <a:latin typeface="Times New Roman" panose="02020603050405020304" pitchFamily="18" charset="0"/>
                <a:ea typeface="Noto Sans CJK SC Regular"/>
                <a:cs typeface="FreeSans"/>
              </a:rPr>
              <a:t>ω</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 -7, but modulating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Here we show that decreasing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leads to </a:t>
            </a:r>
            <a:r>
              <a:rPr lang="zh-CN" altLang="zh-CN" b="1" kern="50" dirty="0">
                <a:solidFill>
                  <a:srgbClr val="000000"/>
                </a:solidFill>
                <a:latin typeface="Liberation Serif"/>
                <a:ea typeface="Times New Roman" panose="02020603050405020304" pitchFamily="18" charset="0"/>
                <a:cs typeface="FreeSans"/>
              </a:rPr>
              <a:t>A)</a:t>
            </a:r>
            <a:r>
              <a:rPr lang="zh-CN" altLang="zh-CN" kern="50" dirty="0">
                <a:solidFill>
                  <a:srgbClr val="000000"/>
                </a:solidFill>
                <a:latin typeface="Liberation Serif"/>
                <a:ea typeface="Times New Roman" panose="02020603050405020304" pitchFamily="18" charset="0"/>
                <a:cs typeface="FreeSans"/>
              </a:rPr>
              <a:t> smaller update steps for the expectation of log-volatility μ</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and </a:t>
            </a:r>
            <a:r>
              <a:rPr lang="zh-CN" altLang="zh-CN" b="1" kern="50" dirty="0">
                <a:solidFill>
                  <a:srgbClr val="000000"/>
                </a:solidFill>
                <a:latin typeface="Liberation Serif"/>
                <a:ea typeface="Times New Roman" panose="02020603050405020304" pitchFamily="18" charset="0"/>
                <a:cs typeface="FreeSans"/>
              </a:rPr>
              <a:t>B)</a:t>
            </a:r>
            <a:r>
              <a:rPr lang="zh-CN" altLang="zh-CN" kern="50" dirty="0">
                <a:solidFill>
                  <a:srgbClr val="000000"/>
                </a:solidFill>
                <a:latin typeface="Liberation Serif"/>
                <a:ea typeface="Times New Roman" panose="02020603050405020304" pitchFamily="18" charset="0"/>
                <a:cs typeface="FreeSans"/>
              </a:rPr>
              <a:t> higher uncertainty σ</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about volatility. As we presented in our results, StA individuals had significantly lower ω</a:t>
            </a:r>
            <a:r>
              <a:rPr lang="zh-CN" altLang="zh-CN" kern="50" baseline="-25000" dirty="0">
                <a:solidFill>
                  <a:srgbClr val="000000"/>
                </a:solidFill>
                <a:latin typeface="Liberation Serif"/>
                <a:ea typeface="Times New Roman" panose="02020603050405020304" pitchFamily="18" charset="0"/>
                <a:cs typeface="FreeSans"/>
              </a:rPr>
              <a:t>2</a:t>
            </a:r>
            <a:r>
              <a:rPr lang="zh-CN" altLang="zh-CN" kern="50" dirty="0">
                <a:solidFill>
                  <a:srgbClr val="000000"/>
                </a:solidFill>
                <a:latin typeface="Liberation Serif"/>
                <a:ea typeface="Times New Roman" panose="02020603050405020304" pitchFamily="18" charset="0"/>
                <a:cs typeface="FreeSans"/>
              </a:rPr>
              <a:t>. This can explain why StA exhibited higher uncertainty about volatility σ</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when compared to Cont. The StA group did moreover, exhibit generally a higher (less reduced) expectation of volatility μ</a:t>
            </a:r>
            <a:r>
              <a:rPr lang="zh-CN" altLang="zh-CN" kern="50" baseline="-25000" dirty="0">
                <a:solidFill>
                  <a:srgbClr val="000000"/>
                </a:solidFill>
                <a:latin typeface="Liberation Serif"/>
                <a:ea typeface="Times New Roman" panose="02020603050405020304" pitchFamily="18" charset="0"/>
                <a:cs typeface="FreeSans"/>
              </a:rPr>
              <a:t>3</a:t>
            </a:r>
            <a:r>
              <a:rPr lang="zh-CN" altLang="zh-CN" kern="50" dirty="0">
                <a:solidFill>
                  <a:srgbClr val="000000"/>
                </a:solidFill>
                <a:latin typeface="Liberation Serif"/>
                <a:ea typeface="Times New Roman" panose="02020603050405020304" pitchFamily="18" charset="0"/>
                <a:cs typeface="FreeSans"/>
              </a:rPr>
              <a:t>, despite this effect being non-significant.</a:t>
            </a:r>
            <a:endParaRPr lang="zh-CN" altLang="zh-CN" sz="2800" kern="50" dirty="0">
              <a:effectLst/>
              <a:latin typeface="Liberation Serif"/>
              <a:ea typeface="Noto Sans CJK SC Regular"/>
              <a:cs typeface="FreeSans"/>
            </a:endParaRPr>
          </a:p>
        </p:txBody>
      </p:sp>
    </p:spTree>
    <p:extLst>
      <p:ext uri="{BB962C8B-B14F-4D97-AF65-F5344CB8AC3E}">
        <p14:creationId xmlns:p14="http://schemas.microsoft.com/office/powerpoint/2010/main" val="32819003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A111B3D-E9AF-4E6E-BC1A-D91AF9B68D88}"/>
              </a:ext>
            </a:extLst>
          </p:cNvPr>
          <p:cNvSpPr txBox="1"/>
          <p:nvPr/>
        </p:nvSpPr>
        <p:spPr>
          <a:xfrm>
            <a:off x="433137" y="302180"/>
            <a:ext cx="84702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Bayesian Model Selection</a:t>
            </a:r>
          </a:p>
        </p:txBody>
      </p:sp>
      <p:sp>
        <p:nvSpPr>
          <p:cNvPr id="3" name="矩形 2">
            <a:extLst>
              <a:ext uri="{FF2B5EF4-FFF2-40B4-BE49-F238E27FC236}">
                <a16:creationId xmlns:a16="http://schemas.microsoft.com/office/drawing/2014/main" id="{4AC2BF91-EFCB-4C7E-A5A6-B757FBE463DA}"/>
              </a:ext>
            </a:extLst>
          </p:cNvPr>
          <p:cNvSpPr/>
          <p:nvPr/>
        </p:nvSpPr>
        <p:spPr>
          <a:xfrm>
            <a:off x="948613" y="1183729"/>
            <a:ext cx="9576318" cy="2585323"/>
          </a:xfrm>
          <a:prstGeom prst="rect">
            <a:avLst/>
          </a:prstGeom>
        </p:spPr>
        <p:txBody>
          <a:bodyPr wrap="square">
            <a:spAutoFit/>
          </a:bodyPr>
          <a:lstStyle/>
          <a:p>
            <a:r>
              <a:rPr lang="zh-CN" altLang="en-US" b="1" dirty="0"/>
              <a:t>HGF</a:t>
            </a:r>
            <a:r>
              <a:rPr lang="en-US" altLang="zh-CN" b="1" baseline="-25000" dirty="0"/>
              <a:t>fam</a:t>
            </a:r>
            <a:r>
              <a:rPr lang="zh-CN" altLang="en-US" b="1" dirty="0"/>
              <a:t>: </a:t>
            </a:r>
            <a:endParaRPr lang="en-US" altLang="zh-CN" b="1" dirty="0"/>
          </a:p>
          <a:p>
            <a:pPr marL="742950" lvl="1" indent="-285750">
              <a:buFont typeface="Arial" panose="020B0604020202020204" pitchFamily="34" charset="0"/>
              <a:buChar char="•"/>
            </a:pPr>
            <a:r>
              <a:rPr lang="zh-CN" altLang="en-US" dirty="0"/>
              <a:t>3-Levels [HGF3]</a:t>
            </a:r>
            <a:endParaRPr lang="en-US" altLang="zh-CN" dirty="0"/>
          </a:p>
          <a:p>
            <a:pPr marL="742950" lvl="1" indent="-285750">
              <a:buFont typeface="Arial" panose="020B0604020202020204" pitchFamily="34" charset="0"/>
              <a:buChar char="•"/>
            </a:pPr>
            <a:r>
              <a:rPr lang="zh-CN" altLang="en-US" dirty="0"/>
              <a:t>2-Levels [HGF2]</a:t>
            </a:r>
            <a:endParaRPr lang="en-US" altLang="zh-CN" dirty="0"/>
          </a:p>
          <a:p>
            <a:pPr marL="742950" lvl="1" indent="-285750">
              <a:buFont typeface="Arial" panose="020B0604020202020204" pitchFamily="34" charset="0"/>
              <a:buChar char="•"/>
            </a:pPr>
            <a:r>
              <a:rPr lang="zh-CN" altLang="en-US" dirty="0"/>
              <a:t>HGF𝜇</a:t>
            </a:r>
            <a:r>
              <a:rPr lang="en-US" altLang="zh-CN" baseline="-25000" dirty="0"/>
              <a:t>3</a:t>
            </a:r>
            <a:r>
              <a:rPr lang="zh-CN" altLang="en-US" baseline="-25000" dirty="0"/>
              <a:t>   </a:t>
            </a:r>
            <a:r>
              <a:rPr lang="zh-CN" altLang="en-US" dirty="0"/>
              <a:t> </a:t>
            </a:r>
            <a:r>
              <a:rPr lang="en-US" altLang="zh-CN" dirty="0"/>
              <a:t>replace</a:t>
            </a:r>
            <a:r>
              <a:rPr lang="zh-CN" altLang="en-US" dirty="0"/>
              <a:t> </a:t>
            </a:r>
            <a:r>
              <a:rPr lang="en-US" altLang="zh-CN" dirty="0"/>
              <a:t>ζ with μ</a:t>
            </a:r>
            <a:r>
              <a:rPr lang="en-US" altLang="zh-CN" baseline="-25000" dirty="0"/>
              <a:t>3</a:t>
            </a:r>
            <a:endParaRPr lang="en-US" altLang="zh-CN" dirty="0"/>
          </a:p>
          <a:p>
            <a:r>
              <a:rPr lang="en-US" altLang="zh-CN" b="1" dirty="0" err="1"/>
              <a:t>Rl</a:t>
            </a:r>
            <a:r>
              <a:rPr lang="en-US" altLang="zh-CN" b="1" baseline="-25000" dirty="0" err="1"/>
              <a:t>fam</a:t>
            </a:r>
            <a:r>
              <a:rPr lang="zh-CN" altLang="en-US" b="1" dirty="0"/>
              <a:t>：</a:t>
            </a:r>
            <a:endParaRPr lang="en-US" altLang="zh-CN" b="1" baseline="-25000" dirty="0"/>
          </a:p>
          <a:p>
            <a:pPr marL="742950" lvl="1" indent="-285750">
              <a:buFont typeface="Arial" panose="020B0604020202020204" pitchFamily="34" charset="0"/>
              <a:buChar char="•"/>
            </a:pPr>
            <a:r>
              <a:rPr lang="zh-CN" altLang="en-US" dirty="0"/>
              <a:t>Rescorla Wagner [RW]</a:t>
            </a:r>
            <a:endParaRPr lang="en-US" altLang="zh-CN" dirty="0"/>
          </a:p>
          <a:p>
            <a:pPr marL="1200150" lvl="2" indent="-285750">
              <a:buFont typeface="Arial" panose="020B0604020202020204" pitchFamily="34" charset="0"/>
              <a:buChar char="•"/>
            </a:pPr>
            <a:r>
              <a:rPr lang="en-US" altLang="zh-CN" dirty="0"/>
              <a:t>PEs drive belief updating but with </a:t>
            </a:r>
            <a:r>
              <a:rPr lang="en-US" altLang="zh-CN" b="1" dirty="0"/>
              <a:t>a set learning rate </a:t>
            </a:r>
            <a:r>
              <a:rPr lang="en-US" altLang="zh-CN" dirty="0"/>
              <a:t>(Rescorla and Wagner, 1972)</a:t>
            </a:r>
          </a:p>
          <a:p>
            <a:pPr marL="742950" lvl="1" indent="-285750">
              <a:buFont typeface="Arial" panose="020B0604020202020204" pitchFamily="34" charset="0"/>
              <a:buChar char="•"/>
            </a:pPr>
            <a:r>
              <a:rPr lang="zh-CN" altLang="en-US" dirty="0"/>
              <a:t>Sutton K1 [SK1]</a:t>
            </a:r>
            <a:endParaRPr lang="en-US" altLang="zh-CN" dirty="0"/>
          </a:p>
          <a:p>
            <a:pPr marL="1200150" lvl="2" indent="-285750">
              <a:buFont typeface="Arial" panose="020B0604020202020204" pitchFamily="34" charset="0"/>
              <a:buChar char="•"/>
            </a:pPr>
            <a:r>
              <a:rPr lang="en-US" altLang="zh-CN" dirty="0"/>
              <a:t>permits the </a:t>
            </a:r>
            <a:r>
              <a:rPr lang="en-US" altLang="zh-CN" b="1" dirty="0"/>
              <a:t>learning rate to change </a:t>
            </a:r>
            <a:r>
              <a:rPr lang="en-US" altLang="zh-CN" dirty="0"/>
              <a:t>with </a:t>
            </a:r>
            <a:r>
              <a:rPr lang="en-US" altLang="zh-CN" b="1" dirty="0"/>
              <a:t>recent prediction errors </a:t>
            </a:r>
          </a:p>
        </p:txBody>
      </p:sp>
      <p:sp>
        <p:nvSpPr>
          <p:cNvPr id="16" name="矩形 15">
            <a:extLst>
              <a:ext uri="{FF2B5EF4-FFF2-40B4-BE49-F238E27FC236}">
                <a16:creationId xmlns:a16="http://schemas.microsoft.com/office/drawing/2014/main" id="{0969DE75-192F-46A9-9731-9EA14ED3E0FC}"/>
              </a:ext>
            </a:extLst>
          </p:cNvPr>
          <p:cNvSpPr/>
          <p:nvPr/>
        </p:nvSpPr>
        <p:spPr>
          <a:xfrm>
            <a:off x="948613" y="4020111"/>
            <a:ext cx="9081960" cy="923330"/>
          </a:xfrm>
          <a:prstGeom prst="rect">
            <a:avLst/>
          </a:prstGeom>
        </p:spPr>
        <p:txBody>
          <a:bodyPr wrap="square">
            <a:spAutoFit/>
          </a:bodyPr>
          <a:lstStyle/>
          <a:p>
            <a:r>
              <a:rPr lang="zh-CN" altLang="en-US" dirty="0"/>
              <a:t>Based on a </a:t>
            </a:r>
            <a:r>
              <a:rPr lang="zh-CN" altLang="en-US" b="1" dirty="0"/>
              <a:t>mean field approximation</a:t>
            </a:r>
            <a:r>
              <a:rPr lang="zh-CN" altLang="en-US" dirty="0"/>
              <a:t> to the full Bayesian solution, we derived analytic </a:t>
            </a:r>
            <a:r>
              <a:rPr lang="zh-CN" altLang="en-US" b="1" dirty="0"/>
              <a:t>update equations whose form resembles RL updates</a:t>
            </a:r>
            <a:r>
              <a:rPr lang="zh-CN" altLang="en-US" dirty="0"/>
              <a:t>, with </a:t>
            </a:r>
            <a:r>
              <a:rPr lang="zh-CN" altLang="en-US" b="1" dirty="0"/>
              <a:t>dynamic learning rates </a:t>
            </a:r>
            <a:r>
              <a:rPr lang="zh-CN" altLang="en-US" dirty="0"/>
              <a:t>and </a:t>
            </a:r>
            <a:r>
              <a:rPr lang="zh-CN" altLang="en-US" b="1" dirty="0"/>
              <a:t>precision-weighted prediction errors</a:t>
            </a:r>
            <a:r>
              <a:rPr lang="zh-CN" altLang="en-US" dirty="0"/>
              <a:t>.</a:t>
            </a:r>
          </a:p>
        </p:txBody>
      </p:sp>
      <p:sp>
        <p:nvSpPr>
          <p:cNvPr id="17" name="矩形 16">
            <a:extLst>
              <a:ext uri="{FF2B5EF4-FFF2-40B4-BE49-F238E27FC236}">
                <a16:creationId xmlns:a16="http://schemas.microsoft.com/office/drawing/2014/main" id="{CEAE8F0A-BDEC-41EF-84C6-0D5B00192A5B}"/>
              </a:ext>
            </a:extLst>
          </p:cNvPr>
          <p:cNvSpPr/>
          <p:nvPr/>
        </p:nvSpPr>
        <p:spPr>
          <a:xfrm>
            <a:off x="948613" y="5074106"/>
            <a:ext cx="9846905" cy="1200329"/>
          </a:xfrm>
          <a:prstGeom prst="rect">
            <a:avLst/>
          </a:prstGeom>
        </p:spPr>
        <p:txBody>
          <a:bodyPr wrap="square">
            <a:spAutoFit/>
          </a:bodyPr>
          <a:lstStyle/>
          <a:p>
            <a:r>
              <a:rPr lang="zh-CN" altLang="en-US" dirty="0"/>
              <a:t>basis for biologically plausible mechanisms that might underlie belief updating in the brain. These approaches rest on variational Bayesian techniques which </a:t>
            </a:r>
            <a:r>
              <a:rPr lang="zh-CN" altLang="en-US" b="1" dirty="0"/>
              <a:t>optimize a free-energy bound on the surprise about sensory inputs, given a model of the environment, and represent a special case of the general “Bayesian brain” hypothesis</a:t>
            </a:r>
          </a:p>
        </p:txBody>
      </p:sp>
    </p:spTree>
    <p:extLst>
      <p:ext uri="{BB962C8B-B14F-4D97-AF65-F5344CB8AC3E}">
        <p14:creationId xmlns:p14="http://schemas.microsoft.com/office/powerpoint/2010/main" val="2811553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CABF8A4-75DA-43EF-BF11-FDE5436E7AE8}"/>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pic>
        <p:nvPicPr>
          <p:cNvPr id="5" name="Picture 2" descr="https://www.frontiersin.org/files/Articles/87591/fnhum-08-00825-HTML/image_m/fnhum-08-00825-g001.jpg">
            <a:extLst>
              <a:ext uri="{FF2B5EF4-FFF2-40B4-BE49-F238E27FC236}">
                <a16:creationId xmlns:a16="http://schemas.microsoft.com/office/drawing/2014/main" id="{59C02EA1-4047-499E-958F-5EB5B3B71C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4218" y="2108729"/>
            <a:ext cx="5090342" cy="2842568"/>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ADC02584-5826-462F-99E7-D05A4D530642}"/>
              </a:ext>
            </a:extLst>
          </p:cNvPr>
          <p:cNvSpPr/>
          <p:nvPr/>
        </p:nvSpPr>
        <p:spPr>
          <a:xfrm>
            <a:off x="433137" y="5575624"/>
            <a:ext cx="8935617" cy="923330"/>
          </a:xfrm>
          <a:prstGeom prst="rect">
            <a:avLst/>
          </a:prstGeom>
        </p:spPr>
        <p:txBody>
          <a:bodyPr wrap="square">
            <a:spAutoFit/>
          </a:bodyPr>
          <a:lstStyle/>
          <a:p>
            <a:r>
              <a:rPr lang="en-US" altLang="zh-CN" dirty="0" err="1">
                <a:effectLst/>
                <a:latin typeface="Times New Roman" panose="02020603050405020304" pitchFamily="18" charset="0"/>
                <a:cs typeface="Times New Roman" panose="02020603050405020304" pitchFamily="18" charset="0"/>
              </a:rPr>
              <a:t>Mathys</a:t>
            </a:r>
            <a:r>
              <a:rPr lang="en-US" altLang="zh-CN" dirty="0">
                <a:effectLst/>
                <a:latin typeface="Times New Roman" panose="02020603050405020304" pitchFamily="18" charset="0"/>
                <a:cs typeface="Times New Roman" panose="02020603050405020304" pitchFamily="18" charset="0"/>
              </a:rPr>
              <a:t>, C. D., </a:t>
            </a:r>
            <a:r>
              <a:rPr lang="en-US" altLang="zh-CN" dirty="0" err="1">
                <a:effectLst/>
                <a:latin typeface="Times New Roman" panose="02020603050405020304" pitchFamily="18" charset="0"/>
                <a:cs typeface="Times New Roman" panose="02020603050405020304" pitchFamily="18" charset="0"/>
              </a:rPr>
              <a:t>Lomakina</a:t>
            </a:r>
            <a:r>
              <a:rPr lang="en-US" altLang="zh-CN" dirty="0">
                <a:effectLst/>
                <a:latin typeface="Times New Roman" panose="02020603050405020304" pitchFamily="18" charset="0"/>
                <a:cs typeface="Times New Roman" panose="02020603050405020304" pitchFamily="18" charset="0"/>
              </a:rPr>
              <a:t>, E. I., </a:t>
            </a:r>
            <a:r>
              <a:rPr lang="en-US" altLang="zh-CN" dirty="0" err="1">
                <a:effectLst/>
                <a:latin typeface="Times New Roman" panose="02020603050405020304" pitchFamily="18" charset="0"/>
                <a:cs typeface="Times New Roman" panose="02020603050405020304" pitchFamily="18" charset="0"/>
              </a:rPr>
              <a:t>Daunizeau</a:t>
            </a:r>
            <a:r>
              <a:rPr lang="en-US" altLang="zh-CN" dirty="0">
                <a:effectLst/>
                <a:latin typeface="Times New Roman" panose="02020603050405020304" pitchFamily="18" charset="0"/>
                <a:cs typeface="Times New Roman" panose="02020603050405020304" pitchFamily="18" charset="0"/>
              </a:rPr>
              <a:t>, J., Iglesias, S., </a:t>
            </a:r>
            <a:r>
              <a:rPr lang="en-US" altLang="zh-CN" dirty="0" err="1">
                <a:effectLst/>
                <a:latin typeface="Times New Roman" panose="02020603050405020304" pitchFamily="18" charset="0"/>
                <a:cs typeface="Times New Roman" panose="02020603050405020304" pitchFamily="18" charset="0"/>
              </a:rPr>
              <a:t>Brodersen</a:t>
            </a:r>
            <a:r>
              <a:rPr lang="en-US" altLang="zh-CN" dirty="0">
                <a:effectLst/>
                <a:latin typeface="Times New Roman" panose="02020603050405020304" pitchFamily="18" charset="0"/>
                <a:cs typeface="Times New Roman" panose="02020603050405020304" pitchFamily="18" charset="0"/>
              </a:rPr>
              <a:t>, K. H., </a:t>
            </a:r>
            <a:r>
              <a:rPr lang="en-US" altLang="zh-CN" dirty="0" err="1">
                <a:effectLst/>
                <a:latin typeface="Times New Roman" panose="02020603050405020304" pitchFamily="18" charset="0"/>
                <a:cs typeface="Times New Roman" panose="02020603050405020304" pitchFamily="18" charset="0"/>
              </a:rPr>
              <a:t>Friston</a:t>
            </a:r>
            <a:r>
              <a:rPr lang="en-US" altLang="zh-CN" dirty="0">
                <a:effectLst/>
                <a:latin typeface="Times New Roman" panose="02020603050405020304" pitchFamily="18" charset="0"/>
                <a:cs typeface="Times New Roman" panose="02020603050405020304" pitchFamily="18" charset="0"/>
              </a:rPr>
              <a:t>, K. J., &amp; Stephan, K. E. (2014). Uncertainty in perception and the Hierarchical Gaussian Filter. </a:t>
            </a:r>
            <a:r>
              <a:rPr lang="en-US" altLang="zh-CN" i="1" dirty="0">
                <a:effectLst/>
                <a:latin typeface="Times New Roman" panose="02020603050405020304" pitchFamily="18" charset="0"/>
                <a:cs typeface="Times New Roman" panose="02020603050405020304" pitchFamily="18" charset="0"/>
              </a:rPr>
              <a:t>Frontiers in Human Neuroscience</a:t>
            </a:r>
            <a:r>
              <a:rPr lang="en-US" altLang="zh-CN" dirty="0">
                <a:effectLst/>
                <a:latin typeface="Times New Roman" panose="02020603050405020304" pitchFamily="18" charset="0"/>
                <a:cs typeface="Times New Roman" panose="02020603050405020304" pitchFamily="18" charset="0"/>
              </a:rPr>
              <a:t>, </a:t>
            </a:r>
            <a:r>
              <a:rPr lang="en-US" altLang="zh-CN" i="1" dirty="0">
                <a:effectLst/>
                <a:latin typeface="Times New Roman" panose="02020603050405020304" pitchFamily="18" charset="0"/>
                <a:cs typeface="Times New Roman" panose="02020603050405020304" pitchFamily="18" charset="0"/>
              </a:rPr>
              <a:t>8</a:t>
            </a:r>
            <a:r>
              <a:rPr lang="en-US" altLang="zh-CN" dirty="0">
                <a:effectLst/>
                <a:latin typeface="Times New Roman" panose="02020603050405020304" pitchFamily="18" charset="0"/>
                <a:cs typeface="Times New Roman" panose="02020603050405020304" pitchFamily="18" charset="0"/>
              </a:rPr>
              <a:t>. </a:t>
            </a:r>
            <a:r>
              <a:rPr lang="en-US" altLang="zh-CN" dirty="0">
                <a:effectLst/>
                <a:latin typeface="Times New Roman" panose="02020603050405020304" pitchFamily="18" charset="0"/>
                <a:cs typeface="Times New Roman" panose="02020603050405020304" pitchFamily="18" charset="0"/>
                <a:hlinkClick r:id="rId3"/>
              </a:rPr>
              <a:t>https://doi.org/10.3389/fnhum.2014.00825</a:t>
            </a:r>
            <a:endParaRPr lang="en-US" altLang="zh-CN" dirty="0">
              <a:effectLs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946C0697-48CA-4D68-B09A-89168EEEB83A}"/>
              </a:ext>
            </a:extLst>
          </p:cNvPr>
          <p:cNvSpPr/>
          <p:nvPr/>
        </p:nvSpPr>
        <p:spPr>
          <a:xfrm>
            <a:off x="407440" y="1712740"/>
            <a:ext cx="7805794" cy="2400657"/>
          </a:xfrm>
          <a:prstGeom prst="rect">
            <a:avLst/>
          </a:prstGeom>
        </p:spPr>
        <p:txBody>
          <a:bodyPr wrap="square">
            <a:spAutoFit/>
          </a:bodyPr>
          <a:lstStyle/>
          <a:p>
            <a:pPr marL="285750" indent="-28575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model represents </a:t>
            </a:r>
            <a:r>
              <a:rPr lang="en-US" altLang="zh-CN" sz="2500" b="1" dirty="0">
                <a:latin typeface="Times New Roman" panose="02020603050405020304" pitchFamily="18" charset="0"/>
                <a:cs typeface="Times New Roman" panose="02020603050405020304" pitchFamily="18" charset="0"/>
              </a:rPr>
              <a:t>a hierarchy of coupled Gaussian random walks</a:t>
            </a:r>
            <a:r>
              <a:rPr lang="en-US" altLang="zh-CN" sz="25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levels of the hierarchy relate to each other by determining the </a:t>
            </a:r>
            <a:r>
              <a:rPr lang="en-US" altLang="zh-CN" sz="2500" b="1" dirty="0">
                <a:latin typeface="Times New Roman" panose="02020603050405020304" pitchFamily="18" charset="0"/>
                <a:cs typeface="Times New Roman" panose="02020603050405020304" pitchFamily="18" charset="0"/>
              </a:rPr>
              <a:t>step size </a:t>
            </a:r>
            <a:r>
              <a:rPr lang="en-US" altLang="zh-CN" sz="2500" dirty="0">
                <a:latin typeface="Times New Roman" panose="02020603050405020304" pitchFamily="18" charset="0"/>
                <a:cs typeface="Times New Roman" panose="02020603050405020304" pitchFamily="18" charset="0"/>
              </a:rPr>
              <a:t>(volatility or variance) of a </a:t>
            </a:r>
            <a:r>
              <a:rPr lang="en-US" altLang="zh-CN" sz="2500" b="1" dirty="0">
                <a:latin typeface="Times New Roman" panose="02020603050405020304" pitchFamily="18" charset="0"/>
                <a:cs typeface="Times New Roman" panose="02020603050405020304" pitchFamily="18" charset="0"/>
              </a:rPr>
              <a:t>random walk</a:t>
            </a:r>
            <a:r>
              <a:rPr lang="en-US" altLang="zh-CN" sz="2500" dirty="0">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en-US" altLang="zh-CN" sz="2500" dirty="0">
                <a:latin typeface="Times New Roman" panose="02020603050405020304" pitchFamily="18" charset="0"/>
                <a:cs typeface="Times New Roman" panose="02020603050405020304" pitchFamily="18" charset="0"/>
              </a:rPr>
              <a:t>The topmost step size is a constant parameter ϑ.</a:t>
            </a:r>
            <a:endParaRPr lang="zh-CN" altLang="en-US" sz="2500"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7F86012D-2359-43B2-82FD-57D1C4FFAE67}"/>
              </a:ext>
            </a:extLst>
          </p:cNvPr>
          <p:cNvSpPr/>
          <p:nvPr/>
        </p:nvSpPr>
        <p:spPr>
          <a:xfrm>
            <a:off x="433137" y="4368392"/>
            <a:ext cx="4718023"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http://www.translationalneuromodeling.org/tapas</a:t>
            </a:r>
          </a:p>
        </p:txBody>
      </p:sp>
    </p:spTree>
    <p:extLst>
      <p:ext uri="{BB962C8B-B14F-4D97-AF65-F5344CB8AC3E}">
        <p14:creationId xmlns:p14="http://schemas.microsoft.com/office/powerpoint/2010/main" val="2298724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D1F6829-F548-45D6-8E18-300FC4AAECCB}"/>
              </a:ext>
            </a:extLst>
          </p:cNvPr>
          <p:cNvSpPr txBox="1"/>
          <p:nvPr/>
        </p:nvSpPr>
        <p:spPr>
          <a:xfrm>
            <a:off x="433137" y="320842"/>
            <a:ext cx="6641431" cy="553998"/>
          </a:xfrm>
          <a:prstGeom prst="rect">
            <a:avLst/>
          </a:prstGeom>
          <a:noFill/>
        </p:spPr>
        <p:txBody>
          <a:bodyPr wrap="square" rtlCol="0">
            <a:spAutoFit/>
          </a:bodyPr>
          <a:lstStyle/>
          <a:p>
            <a:r>
              <a:rPr lang="en-US" altLang="zh-CN" sz="3000" b="1" dirty="0">
                <a:latin typeface="Times New Roman" panose="02020603050405020304" pitchFamily="18" charset="0"/>
                <a:cs typeface="Times New Roman" panose="02020603050405020304" pitchFamily="18" charset="0"/>
              </a:rPr>
              <a:t>Hierarchical Gaussian Filter (HGF)</a:t>
            </a:r>
            <a:endParaRPr lang="zh-CN" altLang="en-US" sz="3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2FF1094-135F-4EB8-8C13-28916C4DF2F7}"/>
              </a:ext>
            </a:extLst>
          </p:cNvPr>
          <p:cNvSpPr/>
          <p:nvPr/>
        </p:nvSpPr>
        <p:spPr>
          <a:xfrm>
            <a:off x="625642" y="1341709"/>
            <a:ext cx="10074442" cy="1246495"/>
          </a:xfrm>
          <a:prstGeom prst="rect">
            <a:avLst/>
          </a:prstGeom>
        </p:spPr>
        <p:txBody>
          <a:bodyPr wrap="square">
            <a:spAutoFit/>
          </a:bodyPr>
          <a:lstStyle/>
          <a:p>
            <a:r>
              <a:rPr lang="en-US" altLang="zh-CN" sz="2500" b="1" dirty="0">
                <a:latin typeface="Times New Roman" panose="02020603050405020304" pitchFamily="18" charset="0"/>
                <a:cs typeface="Times New Roman" panose="02020603050405020304" pitchFamily="18" charset="0"/>
              </a:rPr>
              <a:t>HGF </a:t>
            </a:r>
            <a:r>
              <a:rPr lang="en-US" altLang="zh-CN" sz="2500" dirty="0">
                <a:latin typeface="Times New Roman" panose="02020603050405020304" pitchFamily="18" charset="0"/>
                <a:cs typeface="Times New Roman" panose="02020603050405020304" pitchFamily="18" charset="0"/>
              </a:rPr>
              <a:t>: a </a:t>
            </a:r>
            <a:r>
              <a:rPr lang="en-US" altLang="zh-CN" sz="2500" b="1" dirty="0">
                <a:latin typeface="Times New Roman" panose="02020603050405020304" pitchFamily="18" charset="0"/>
                <a:cs typeface="Times New Roman" panose="02020603050405020304" pitchFamily="18" charset="0"/>
              </a:rPr>
              <a:t>generative model </a:t>
            </a:r>
            <a:r>
              <a:rPr lang="en-US" altLang="zh-CN" sz="2500" dirty="0">
                <a:latin typeface="Times New Roman" panose="02020603050405020304" pitchFamily="18" charset="0"/>
                <a:cs typeface="Times New Roman" panose="02020603050405020304" pitchFamily="18" charset="0"/>
              </a:rPr>
              <a:t>representing an approximately Bayesian observer estimating hidden states in the environment, a model of perception where </a:t>
            </a:r>
            <a:r>
              <a:rPr lang="en-US" altLang="zh-CN" sz="2500" b="1" dirty="0">
                <a:latin typeface="Times New Roman" panose="02020603050405020304" pitchFamily="18" charset="0"/>
                <a:cs typeface="Times New Roman" panose="02020603050405020304" pitchFamily="18" charset="0"/>
              </a:rPr>
              <a:t>beliefs about states are updated hierarchically. </a:t>
            </a:r>
          </a:p>
        </p:txBody>
      </p:sp>
      <p:pic>
        <p:nvPicPr>
          <p:cNvPr id="1026" name="Picture 2" descr="https://gimg2.baidu.com/image_search/src=http%3A%2F%2Fs.zdmimg.com%2F201310%2F19%2F5262099737ef8.jpg_mark.jpg&amp;refer=http%3A%2F%2Fs.zdmimg.com&amp;app=2002&amp;size=f9999,10000&amp;q=a80&amp;n=0&amp;g=0n&amp;fmt=auto?sec=1652358000&amp;t=b352714c70b109da50a55f81fd51e14b">
            <a:extLst>
              <a:ext uri="{FF2B5EF4-FFF2-40B4-BE49-F238E27FC236}">
                <a16:creationId xmlns:a16="http://schemas.microsoft.com/office/drawing/2014/main" id="{7CC2DEBF-8BC5-4AC8-9EE9-3536BCB268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96" b="19564"/>
          <a:stretch/>
        </p:blipFill>
        <p:spPr bwMode="auto">
          <a:xfrm>
            <a:off x="1178438" y="3247283"/>
            <a:ext cx="2171252" cy="2045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2.baidu.com/it/u=1804796290,3761794964&amp;fm=253&amp;fmt=auto&amp;app=138&amp;f=JPEG?w=500&amp;h=374">
            <a:extLst>
              <a:ext uri="{FF2B5EF4-FFF2-40B4-BE49-F238E27FC236}">
                <a16:creationId xmlns:a16="http://schemas.microsoft.com/office/drawing/2014/main" id="{E3760475-D6E8-41EB-A03B-16FF84D76E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411434" y="3184113"/>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img2.baidu.com/it/u=2311145516,2505671531&amp;fm=253&amp;fmt=auto&amp;app=138&amp;f=JPEG?w=500&amp;h=500">
            <a:extLst>
              <a:ext uri="{FF2B5EF4-FFF2-40B4-BE49-F238E27FC236}">
                <a16:creationId xmlns:a16="http://schemas.microsoft.com/office/drawing/2014/main" id="{46443B5E-79AF-4760-89F2-DC907606DC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4406379" y="4394322"/>
            <a:ext cx="716128" cy="72818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FF9B887-9A65-424B-AFA0-62474DFF3B4F}"/>
              </a:ext>
            </a:extLst>
          </p:cNvPr>
          <p:cNvSpPr txBox="1"/>
          <p:nvPr/>
        </p:nvSpPr>
        <p:spPr>
          <a:xfrm>
            <a:off x="5530335" y="3429000"/>
            <a:ext cx="1968760" cy="369332"/>
          </a:xfrm>
          <a:prstGeom prst="rect">
            <a:avLst/>
          </a:prstGeom>
          <a:noFill/>
        </p:spPr>
        <p:txBody>
          <a:bodyPr wrap="square" rtlCol="0">
            <a:spAutoFit/>
          </a:bodyPr>
          <a:lstStyle/>
          <a:p>
            <a:r>
              <a:rPr lang="en-US" altLang="zh-CN" dirty="0"/>
              <a:t>The ball is </a:t>
            </a:r>
            <a:r>
              <a:rPr lang="en-US" altLang="zh-CN" dirty="0">
                <a:solidFill>
                  <a:srgbClr val="FF0000"/>
                </a:solidFill>
              </a:rPr>
              <a:t>red</a:t>
            </a:r>
            <a:endParaRPr lang="zh-CN" altLang="en-US" dirty="0">
              <a:solidFill>
                <a:srgbClr val="FF0000"/>
              </a:solidFill>
            </a:endParaRPr>
          </a:p>
        </p:txBody>
      </p:sp>
      <p:sp>
        <p:nvSpPr>
          <p:cNvPr id="8" name="文本框 7">
            <a:extLst>
              <a:ext uri="{FF2B5EF4-FFF2-40B4-BE49-F238E27FC236}">
                <a16:creationId xmlns:a16="http://schemas.microsoft.com/office/drawing/2014/main" id="{44F70EB4-B803-4501-9FD3-0471D6AC0DC6}"/>
              </a:ext>
            </a:extLst>
          </p:cNvPr>
          <p:cNvSpPr txBox="1"/>
          <p:nvPr/>
        </p:nvSpPr>
        <p:spPr>
          <a:xfrm>
            <a:off x="5476682" y="4516433"/>
            <a:ext cx="1968760" cy="369332"/>
          </a:xfrm>
          <a:prstGeom prst="rect">
            <a:avLst/>
          </a:prstGeom>
          <a:noFill/>
        </p:spPr>
        <p:txBody>
          <a:bodyPr wrap="square" rtlCol="0">
            <a:spAutoFit/>
          </a:bodyPr>
          <a:lstStyle/>
          <a:p>
            <a:r>
              <a:rPr lang="en-US" altLang="zh-CN" dirty="0"/>
              <a:t>The ball is </a:t>
            </a:r>
            <a:r>
              <a:rPr lang="en-US" altLang="zh-CN" dirty="0">
                <a:solidFill>
                  <a:srgbClr val="00B050"/>
                </a:solidFill>
              </a:rPr>
              <a:t>green</a:t>
            </a:r>
            <a:endParaRPr lang="zh-CN" altLang="en-US" dirty="0">
              <a:solidFill>
                <a:srgbClr val="00B050"/>
              </a:solidFill>
            </a:endParaRPr>
          </a:p>
        </p:txBody>
      </p:sp>
      <p:grpSp>
        <p:nvGrpSpPr>
          <p:cNvPr id="9" name="组合 8">
            <a:extLst>
              <a:ext uri="{FF2B5EF4-FFF2-40B4-BE49-F238E27FC236}">
                <a16:creationId xmlns:a16="http://schemas.microsoft.com/office/drawing/2014/main" id="{047A0B72-FB16-4CAF-96C6-68DE278057A3}"/>
              </a:ext>
            </a:extLst>
          </p:cNvPr>
          <p:cNvGrpSpPr/>
          <p:nvPr/>
        </p:nvGrpSpPr>
        <p:grpSpPr>
          <a:xfrm>
            <a:off x="7956854" y="3055073"/>
            <a:ext cx="1180695" cy="1199716"/>
            <a:chOff x="4553339" y="2889582"/>
            <a:chExt cx="2047296" cy="2080278"/>
          </a:xfrm>
        </p:grpSpPr>
        <p:pic>
          <p:nvPicPr>
            <p:cNvPr id="10" name="Picture 4" descr="https://img2.baidu.com/it/u=1804796290,3761794964&amp;fm=253&amp;fmt=auto&amp;app=138&amp;f=JPEG?w=500&amp;h=374">
              <a:extLst>
                <a:ext uri="{FF2B5EF4-FFF2-40B4-BE49-F238E27FC236}">
                  <a16:creationId xmlns:a16="http://schemas.microsoft.com/office/drawing/2014/main" id="{FCF497D6-D05D-4A1D-A12B-A01F649D35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553339" y="2889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img2.baidu.com/it/u=1804796290,3761794964&amp;fm=253&amp;fmt=auto&amp;app=138&amp;f=JPEG?w=500&amp;h=374">
              <a:extLst>
                <a:ext uri="{FF2B5EF4-FFF2-40B4-BE49-F238E27FC236}">
                  <a16:creationId xmlns:a16="http://schemas.microsoft.com/office/drawing/2014/main" id="{6DB8E186-E742-4D6A-8C1A-BCBE2D4579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705739" y="3041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img2.baidu.com/it/u=1804796290,3761794964&amp;fm=253&amp;fmt=auto&amp;app=138&amp;f=JPEG?w=500&amp;h=374">
              <a:extLst>
                <a:ext uri="{FF2B5EF4-FFF2-40B4-BE49-F238E27FC236}">
                  <a16:creationId xmlns:a16="http://schemas.microsoft.com/office/drawing/2014/main" id="{286A4EE2-CF73-4D5C-B34D-FB0195AA39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858139" y="31943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img2.baidu.com/it/u=1804796290,3761794964&amp;fm=253&amp;fmt=auto&amp;app=138&amp;f=JPEG?w=500&amp;h=374">
              <a:extLst>
                <a:ext uri="{FF2B5EF4-FFF2-40B4-BE49-F238E27FC236}">
                  <a16:creationId xmlns:a16="http://schemas.microsoft.com/office/drawing/2014/main" id="{DEC25A78-43B7-4DA9-AEB5-06B8C4CDD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5010539" y="33467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img2.baidu.com/it/u=1804796290,3761794964&amp;fm=253&amp;fmt=auto&amp;app=138&amp;f=JPEG?w=500&amp;h=374">
              <a:extLst>
                <a:ext uri="{FF2B5EF4-FFF2-40B4-BE49-F238E27FC236}">
                  <a16:creationId xmlns:a16="http://schemas.microsoft.com/office/drawing/2014/main" id="{5FF965BC-5FF3-44BB-9580-5BC8EBD745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5162939" y="34991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img2.baidu.com/it/u=1804796290,3761794964&amp;fm=253&amp;fmt=auto&amp;app=138&amp;f=JPEG?w=500&amp;h=374">
              <a:extLst>
                <a:ext uri="{FF2B5EF4-FFF2-40B4-BE49-F238E27FC236}">
                  <a16:creationId xmlns:a16="http://schemas.microsoft.com/office/drawing/2014/main" id="{392F5B3B-B17C-4259-A49F-A9BAC64E35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5315339" y="36515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img2.baidu.com/it/u=1804796290,3761794964&amp;fm=253&amp;fmt=auto&amp;app=138&amp;f=JPEG?w=500&amp;h=374">
              <a:extLst>
                <a:ext uri="{FF2B5EF4-FFF2-40B4-BE49-F238E27FC236}">
                  <a16:creationId xmlns:a16="http://schemas.microsoft.com/office/drawing/2014/main" id="{B5CC2BBA-8226-4BB1-9B6A-6876AF9444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5467739" y="3803982"/>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img2.baidu.com/it/u=2311145516,2505671531&amp;fm=253&amp;fmt=auto&amp;app=138&amp;f=JPEG?w=500&amp;h=500">
              <a:extLst>
                <a:ext uri="{FF2B5EF4-FFF2-40B4-BE49-F238E27FC236}">
                  <a16:creationId xmlns:a16="http://schemas.microsoft.com/office/drawing/2014/main" id="{68982116-3FF4-4F96-B03F-3C0239DA8B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579707" y="39368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img2.baidu.com/it/u=2311145516,2505671531&amp;fm=253&amp;fmt=auto&amp;app=138&amp;f=JPEG?w=500&amp;h=500">
              <a:extLst>
                <a:ext uri="{FF2B5EF4-FFF2-40B4-BE49-F238E27FC236}">
                  <a16:creationId xmlns:a16="http://schemas.microsoft.com/office/drawing/2014/main" id="{0029F418-E360-4ED8-B37D-AC250BF2607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732107" y="4089276"/>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s://img2.baidu.com/it/u=2311145516,2505671531&amp;fm=253&amp;fmt=auto&amp;app=138&amp;f=JPEG?w=500&amp;h=500">
              <a:extLst>
                <a:ext uri="{FF2B5EF4-FFF2-40B4-BE49-F238E27FC236}">
                  <a16:creationId xmlns:a16="http://schemas.microsoft.com/office/drawing/2014/main" id="{24F9CC94-265B-4A8B-B3B1-045CD8F6F3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884507" y="4241676"/>
              <a:ext cx="716128" cy="72818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文本框 19">
            <a:extLst>
              <a:ext uri="{FF2B5EF4-FFF2-40B4-BE49-F238E27FC236}">
                <a16:creationId xmlns:a16="http://schemas.microsoft.com/office/drawing/2014/main" id="{B452871D-F8CF-4F8B-A2C9-5B5C7A0B4B67}"/>
              </a:ext>
            </a:extLst>
          </p:cNvPr>
          <p:cNvSpPr txBox="1"/>
          <p:nvPr/>
        </p:nvSpPr>
        <p:spPr>
          <a:xfrm>
            <a:off x="7445442" y="2524242"/>
            <a:ext cx="334346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Second belief</a:t>
            </a:r>
            <a:endParaRPr lang="zh-CN" altLang="en-US" dirty="0">
              <a:latin typeface="Times New Roman" panose="02020603050405020304" pitchFamily="18" charset="0"/>
              <a:cs typeface="Times New Roman" panose="02020603050405020304" pitchFamily="18" charset="0"/>
            </a:endParaRPr>
          </a:p>
        </p:txBody>
      </p:sp>
      <p:grpSp>
        <p:nvGrpSpPr>
          <p:cNvPr id="21" name="组合 20">
            <a:extLst>
              <a:ext uri="{FF2B5EF4-FFF2-40B4-BE49-F238E27FC236}">
                <a16:creationId xmlns:a16="http://schemas.microsoft.com/office/drawing/2014/main" id="{45A4FDDD-DDD7-4891-AEBF-51CD543328B7}"/>
              </a:ext>
            </a:extLst>
          </p:cNvPr>
          <p:cNvGrpSpPr/>
          <p:nvPr/>
        </p:nvGrpSpPr>
        <p:grpSpPr>
          <a:xfrm>
            <a:off x="7844112" y="4526613"/>
            <a:ext cx="1242439" cy="1246496"/>
            <a:chOff x="4519467" y="4342263"/>
            <a:chExt cx="2065475" cy="2072218"/>
          </a:xfrm>
        </p:grpSpPr>
        <p:pic>
          <p:nvPicPr>
            <p:cNvPr id="22" name="Picture 4" descr="https://img2.baidu.com/it/u=1804796290,3761794964&amp;fm=253&amp;fmt=auto&amp;app=138&amp;f=JPEG?w=500&amp;h=374">
              <a:extLst>
                <a:ext uri="{FF2B5EF4-FFF2-40B4-BE49-F238E27FC236}">
                  <a16:creationId xmlns:a16="http://schemas.microsoft.com/office/drawing/2014/main" id="{7B6C8E31-9C89-4FA2-9DA6-DB5C03147C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519467" y="4342263"/>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img2.baidu.com/it/u=1804796290,3761794964&amp;fm=253&amp;fmt=auto&amp;app=138&amp;f=JPEG?w=500&amp;h=374">
              <a:extLst>
                <a:ext uri="{FF2B5EF4-FFF2-40B4-BE49-F238E27FC236}">
                  <a16:creationId xmlns:a16="http://schemas.microsoft.com/office/drawing/2014/main" id="{31462EC0-156F-4FA7-8594-C3DB84EC2B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71" t="24201" r="35763" b="23939"/>
            <a:stretch/>
          </p:blipFill>
          <p:spPr bwMode="auto">
            <a:xfrm>
              <a:off x="4671867" y="4494663"/>
              <a:ext cx="721568" cy="7937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ttps://img2.baidu.com/it/u=2311145516,2505671531&amp;fm=253&amp;fmt=auto&amp;app=138&amp;f=JPEG?w=500&amp;h=500">
              <a:extLst>
                <a:ext uri="{FF2B5EF4-FFF2-40B4-BE49-F238E27FC236}">
                  <a16:creationId xmlns:a16="http://schemas.microsoft.com/office/drawing/2014/main" id="{7F401082-745A-4A1A-9A60-D7597CCC7C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4802014" y="46194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img2.baidu.com/it/u=2311145516,2505671531&amp;fm=253&amp;fmt=auto&amp;app=138&amp;f=JPEG?w=500&amp;h=500">
              <a:extLst>
                <a:ext uri="{FF2B5EF4-FFF2-40B4-BE49-F238E27FC236}">
                  <a16:creationId xmlns:a16="http://schemas.microsoft.com/office/drawing/2014/main" id="{0142CD10-2BAC-4B71-8838-0A94F33637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4954414" y="47718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https://img2.baidu.com/it/u=2311145516,2505671531&amp;fm=253&amp;fmt=auto&amp;app=138&amp;f=JPEG?w=500&amp;h=500">
              <a:extLst>
                <a:ext uri="{FF2B5EF4-FFF2-40B4-BE49-F238E27FC236}">
                  <a16:creationId xmlns:a16="http://schemas.microsoft.com/office/drawing/2014/main" id="{AB7B7EA4-9052-41F0-8A2C-05D4165AE3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106814" y="49242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s://img2.baidu.com/it/u=2311145516,2505671531&amp;fm=253&amp;fmt=auto&amp;app=138&amp;f=JPEG?w=500&amp;h=500">
              <a:extLst>
                <a:ext uri="{FF2B5EF4-FFF2-40B4-BE49-F238E27FC236}">
                  <a16:creationId xmlns:a16="http://schemas.microsoft.com/office/drawing/2014/main" id="{10BA5E95-1855-49CD-942C-7FC4B79A77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259214" y="50766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s://img2.baidu.com/it/u=2311145516,2505671531&amp;fm=253&amp;fmt=auto&amp;app=138&amp;f=JPEG?w=500&amp;h=500">
              <a:extLst>
                <a:ext uri="{FF2B5EF4-FFF2-40B4-BE49-F238E27FC236}">
                  <a16:creationId xmlns:a16="http://schemas.microsoft.com/office/drawing/2014/main" id="{90542627-01EE-4917-B632-2070BFE81D2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411614" y="52290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https://img2.baidu.com/it/u=2311145516,2505671531&amp;fm=253&amp;fmt=auto&amp;app=138&amp;f=JPEG?w=500&amp;h=500">
              <a:extLst>
                <a:ext uri="{FF2B5EF4-FFF2-40B4-BE49-F238E27FC236}">
                  <a16:creationId xmlns:a16="http://schemas.microsoft.com/office/drawing/2014/main" id="{C5F70109-766E-4652-8871-22281CB476D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564014" y="53814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s://img2.baidu.com/it/u=2311145516,2505671531&amp;fm=253&amp;fmt=auto&amp;app=138&amp;f=JPEG?w=500&amp;h=500">
              <a:extLst>
                <a:ext uri="{FF2B5EF4-FFF2-40B4-BE49-F238E27FC236}">
                  <a16:creationId xmlns:a16="http://schemas.microsoft.com/office/drawing/2014/main" id="{9759F6F2-3A03-47A4-B63D-28B8631C38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716414" y="5533897"/>
              <a:ext cx="716128" cy="7281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https://img2.baidu.com/it/u=2311145516,2505671531&amp;fm=253&amp;fmt=auto&amp;app=138&amp;f=JPEG?w=500&amp;h=500">
              <a:extLst>
                <a:ext uri="{FF2B5EF4-FFF2-40B4-BE49-F238E27FC236}">
                  <a16:creationId xmlns:a16="http://schemas.microsoft.com/office/drawing/2014/main" id="{87D53314-7144-4482-A6E3-E0302168A0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330" t="18555" r="20482" b="22278"/>
            <a:stretch/>
          </p:blipFill>
          <p:spPr bwMode="auto">
            <a:xfrm>
              <a:off x="5868814" y="5686297"/>
              <a:ext cx="716128" cy="728184"/>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文本框 31">
            <a:extLst>
              <a:ext uri="{FF2B5EF4-FFF2-40B4-BE49-F238E27FC236}">
                <a16:creationId xmlns:a16="http://schemas.microsoft.com/office/drawing/2014/main" id="{E6F0F720-B71C-490C-B1CE-27444E75B643}"/>
              </a:ext>
            </a:extLst>
          </p:cNvPr>
          <p:cNvSpPr txBox="1"/>
          <p:nvPr/>
        </p:nvSpPr>
        <p:spPr>
          <a:xfrm>
            <a:off x="10674118" y="3239880"/>
            <a:ext cx="185179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Third belief</a:t>
            </a:r>
            <a:endParaRPr lang="zh-CN" altLang="en-US" dirty="0">
              <a:latin typeface="Times New Roman" panose="02020603050405020304" pitchFamily="18" charset="0"/>
              <a:cs typeface="Times New Roman" panose="02020603050405020304" pitchFamily="18" charset="0"/>
            </a:endParaRPr>
          </a:p>
        </p:txBody>
      </p:sp>
      <p:sp>
        <p:nvSpPr>
          <p:cNvPr id="33" name="箭头: 下 32">
            <a:extLst>
              <a:ext uri="{FF2B5EF4-FFF2-40B4-BE49-F238E27FC236}">
                <a16:creationId xmlns:a16="http://schemas.microsoft.com/office/drawing/2014/main" id="{A1A90ACF-1307-4255-BDFF-2BD39FA92175}"/>
              </a:ext>
            </a:extLst>
          </p:cNvPr>
          <p:cNvSpPr/>
          <p:nvPr/>
        </p:nvSpPr>
        <p:spPr>
          <a:xfrm>
            <a:off x="9978316" y="3040384"/>
            <a:ext cx="716128" cy="123734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9A0A022B-35BE-4F87-B0D0-D14167E12497}"/>
              </a:ext>
            </a:extLst>
          </p:cNvPr>
          <p:cNvSpPr txBox="1"/>
          <p:nvPr/>
        </p:nvSpPr>
        <p:spPr>
          <a:xfrm>
            <a:off x="4945621" y="2637877"/>
            <a:ext cx="334346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First belief</a:t>
            </a:r>
            <a:endParaRPr lang="zh-CN" altLang="en-US"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12A82C40-3DC5-4675-AFA2-970D9F2C829C}"/>
              </a:ext>
            </a:extLst>
          </p:cNvPr>
          <p:cNvSpPr txBox="1"/>
          <p:nvPr/>
        </p:nvSpPr>
        <p:spPr>
          <a:xfrm>
            <a:off x="9668398" y="2295247"/>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7</a:t>
            </a:r>
            <a:r>
              <a:rPr lang="en-US" altLang="zh-CN" dirty="0">
                <a:solidFill>
                  <a:srgbClr val="00B050"/>
                </a:solidFill>
                <a:latin typeface="Times New Roman" panose="02020603050405020304" pitchFamily="18" charset="0"/>
                <a:cs typeface="Times New Roman" panose="02020603050405020304" pitchFamily="18" charset="0"/>
              </a:rPr>
              <a:t>   :  3</a:t>
            </a:r>
            <a:endParaRPr lang="zh-CN" altLang="en-US" dirty="0">
              <a:solidFill>
                <a:srgbClr val="00B050"/>
              </a:solidFill>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02B6CD43-2EA3-4829-AF8A-B2D29E281834}"/>
              </a:ext>
            </a:extLst>
          </p:cNvPr>
          <p:cNvSpPr txBox="1"/>
          <p:nvPr/>
        </p:nvSpPr>
        <p:spPr>
          <a:xfrm>
            <a:off x="9802137" y="4549215"/>
            <a:ext cx="3343469" cy="646331"/>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Red </a:t>
            </a:r>
            <a:r>
              <a:rPr lang="en-US" altLang="zh-CN" dirty="0">
                <a:latin typeface="Times New Roman" panose="02020603050405020304" pitchFamily="18" charset="0"/>
                <a:cs typeface="Times New Roman" panose="02020603050405020304" pitchFamily="18" charset="0"/>
              </a:rPr>
              <a:t>: </a:t>
            </a:r>
            <a:r>
              <a:rPr lang="en-US" altLang="zh-CN" dirty="0">
                <a:solidFill>
                  <a:srgbClr val="00B050"/>
                </a:solidFill>
                <a:latin typeface="Times New Roman" panose="02020603050405020304" pitchFamily="18" charset="0"/>
                <a:cs typeface="Times New Roman" panose="02020603050405020304" pitchFamily="18" charset="0"/>
              </a:rPr>
              <a:t>Green </a:t>
            </a:r>
          </a:p>
          <a:p>
            <a:r>
              <a:rPr lang="en-US" altLang="zh-CN" dirty="0">
                <a:solidFill>
                  <a:srgbClr val="00B050"/>
                </a:solidFill>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2</a:t>
            </a:r>
            <a:r>
              <a:rPr lang="en-US" altLang="zh-CN" dirty="0">
                <a:solidFill>
                  <a:srgbClr val="00B050"/>
                </a:solidFill>
                <a:latin typeface="Times New Roman" panose="02020603050405020304" pitchFamily="18" charset="0"/>
                <a:cs typeface="Times New Roman" panose="02020603050405020304" pitchFamily="18" charset="0"/>
              </a:rPr>
              <a:t>   :  8</a:t>
            </a:r>
            <a:endParaRPr lang="zh-CN" altLang="en-US"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260932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2892</TotalTime>
  <Words>7439</Words>
  <Application>Microsoft Office PowerPoint</Application>
  <PresentationFormat>宽屏</PresentationFormat>
  <Paragraphs>565</Paragraphs>
  <Slides>75</Slides>
  <Notes>48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75</vt:i4>
      </vt:variant>
    </vt:vector>
  </HeadingPairs>
  <TitlesOfParts>
    <vt:vector size="85" baseType="lpstr">
      <vt:lpstr>FreeSans</vt:lpstr>
      <vt:lpstr>Liberation Serif</vt:lpstr>
      <vt:lpstr>Noto Sans CJK SC Regular</vt:lpstr>
      <vt:lpstr>等线</vt:lpstr>
      <vt:lpstr>等线 Light</vt:lpstr>
      <vt:lpstr>Arial</vt:lpstr>
      <vt:lpstr>Symbol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Z1089</dc:creator>
  <cp:lastModifiedBy>Z1089</cp:lastModifiedBy>
  <cp:revision>448</cp:revision>
  <dcterms:created xsi:type="dcterms:W3CDTF">2022-04-08T01:17:05Z</dcterms:created>
  <dcterms:modified xsi:type="dcterms:W3CDTF">2022-04-15T07:28:46Z</dcterms:modified>
</cp:coreProperties>
</file>